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85" r:id="rId1"/>
  </p:sldMasterIdLst>
  <p:notesMasterIdLst>
    <p:notesMasterId r:id="rId46"/>
  </p:notesMasterIdLst>
  <p:handoutMasterIdLst>
    <p:handoutMasterId r:id="rId47"/>
  </p:handoutMasterIdLst>
  <p:sldIdLst>
    <p:sldId id="448" r:id="rId2"/>
    <p:sldId id="477" r:id="rId3"/>
    <p:sldId id="449" r:id="rId4"/>
    <p:sldId id="453" r:id="rId5"/>
    <p:sldId id="450" r:id="rId6"/>
    <p:sldId id="460" r:id="rId7"/>
    <p:sldId id="451" r:id="rId8"/>
    <p:sldId id="459" r:id="rId9"/>
    <p:sldId id="452" r:id="rId10"/>
    <p:sldId id="455" r:id="rId11"/>
    <p:sldId id="456" r:id="rId12"/>
    <p:sldId id="462" r:id="rId13"/>
    <p:sldId id="461" r:id="rId14"/>
    <p:sldId id="457" r:id="rId15"/>
    <p:sldId id="458" r:id="rId16"/>
    <p:sldId id="463" r:id="rId17"/>
    <p:sldId id="464" r:id="rId18"/>
    <p:sldId id="465" r:id="rId19"/>
    <p:sldId id="466" r:id="rId20"/>
    <p:sldId id="467" r:id="rId21"/>
    <p:sldId id="468" r:id="rId22"/>
    <p:sldId id="469" r:id="rId23"/>
    <p:sldId id="497" r:id="rId24"/>
    <p:sldId id="498" r:id="rId25"/>
    <p:sldId id="478" r:id="rId26"/>
    <p:sldId id="470" r:id="rId27"/>
    <p:sldId id="471" r:id="rId28"/>
    <p:sldId id="479" r:id="rId29"/>
    <p:sldId id="472" r:id="rId30"/>
    <p:sldId id="473" r:id="rId31"/>
    <p:sldId id="474" r:id="rId32"/>
    <p:sldId id="475" r:id="rId33"/>
    <p:sldId id="491" r:id="rId34"/>
    <p:sldId id="492" r:id="rId35"/>
    <p:sldId id="493" r:id="rId36"/>
    <p:sldId id="494" r:id="rId37"/>
    <p:sldId id="480" r:id="rId38"/>
    <p:sldId id="481" r:id="rId39"/>
    <p:sldId id="486" r:id="rId40"/>
    <p:sldId id="487" r:id="rId41"/>
    <p:sldId id="488" r:id="rId42"/>
    <p:sldId id="495" r:id="rId43"/>
    <p:sldId id="489" r:id="rId44"/>
    <p:sldId id="490" r:id="rId45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FFFF66"/>
    <a:srgbClr val="452103"/>
    <a:srgbClr val="006600"/>
    <a:srgbClr val="004800"/>
    <a:srgbClr val="003300"/>
    <a:srgbClr val="3366FF"/>
    <a:srgbClr val="008000"/>
    <a:srgbClr val="660033"/>
    <a:srgbClr val="640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63" autoAdjust="0"/>
    <p:restoredTop sz="99327" autoAdjust="0"/>
  </p:normalViewPr>
  <p:slideViewPr>
    <p:cSldViewPr>
      <p:cViewPr>
        <p:scale>
          <a:sx n="80" d="100"/>
          <a:sy n="80" d="100"/>
        </p:scale>
        <p:origin x="-78" y="72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68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DD48A275-21B7-4D24-8939-FEB38C2091B9}" type="datetimeFigureOut">
              <a:rPr lang="ko-KR" altLang="en-US"/>
              <a:pPr>
                <a:defRPr/>
              </a:pPr>
              <a:t>2017-09-08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9CB2A257-DF56-4140-B27F-A5F78F04D3F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61375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A1DAE776-5A69-4706-B12D-D69806742015}" type="datetimeFigureOut">
              <a:rPr lang="ko-KR" altLang="en-US"/>
              <a:pPr>
                <a:defRPr/>
              </a:pPr>
              <a:t>2017-09-08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3404C3B4-E7CF-4296-BCD2-DD1443844B5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7746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서경about_img_07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19075" y="3810000"/>
            <a:ext cx="8924925" cy="304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1447800" y="3343275"/>
            <a:ext cx="716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IT CookBook, C</a:t>
            </a:r>
            <a:r>
              <a:rPr lang="ko-KR" altLang="en-US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로 배우는 쉬운 자료구조</a:t>
            </a: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(</a:t>
            </a:r>
            <a:r>
              <a:rPr lang="ko-KR" altLang="en-US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개정판</a:t>
            </a: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)</a:t>
            </a:r>
            <a:endParaRPr lang="ko-KR" altLang="en-US" sz="1800" b="1">
              <a:solidFill>
                <a:schemeClr val="bg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2428868"/>
            <a:ext cx="7620000" cy="838200"/>
          </a:xfrm>
        </p:spPr>
        <p:txBody>
          <a:bodyPr/>
          <a:lstStyle>
            <a:lvl1pPr marL="717550" indent="0">
              <a:defRPr sz="3600" b="0" baseline="0">
                <a:solidFill>
                  <a:srgbClr val="660033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>
              <a:solidFill>
                <a:srgbClr val="660033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/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2000"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 sz="1800"/>
            </a:lvl3pPr>
            <a:lvl4pPr marL="1076325" indent="-180975">
              <a:buFont typeface="Arial" pitchFamily="34" charset="0"/>
              <a:buChar char="−"/>
              <a:defRPr sz="1600" b="0">
                <a:latin typeface="맑은 고딕" pitchFamily="50" charset="-127"/>
                <a:ea typeface="맑은 고딕" pitchFamily="50" charset="-127"/>
              </a:defRPr>
            </a:lvl4pPr>
            <a:lvl5pPr>
              <a:defRPr sz="1600" b="0"/>
            </a:lvl5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뒷표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 l="4233"/>
          <a:stretch>
            <a:fillRect/>
          </a:stretch>
        </p:blipFill>
        <p:spPr bwMode="auto">
          <a:xfrm>
            <a:off x="0" y="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pic>
        <p:nvPicPr>
          <p:cNvPr id="6" name="Picture 32" descr="hanbitmedia logo_RGB_72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92950" y="6165850"/>
            <a:ext cx="17272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</a:endParaRPr>
          </a:p>
        </p:txBody>
      </p:sp>
      <p:sp>
        <p:nvSpPr>
          <p:cNvPr id="8" name="TextBox 20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IT CookBook, C</a:t>
            </a:r>
            <a:r>
              <a:rPr lang="ko-KR" altLang="en-US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로 배우는 쉬운 자료구조</a:t>
            </a: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(</a:t>
            </a:r>
            <a:r>
              <a:rPr lang="ko-KR" altLang="en-US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개정판</a:t>
            </a: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)</a:t>
            </a:r>
            <a:endParaRPr lang="ko-KR" altLang="en-US" sz="1800" b="1">
              <a:solidFill>
                <a:schemeClr val="bg1"/>
              </a:solidFill>
              <a:latin typeface="HY강M" pitchFamily="18" charset="-127"/>
              <a:ea typeface="HY강M" pitchFamily="18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236E5A-4997-4C38-87D4-417C4AC97F14}" type="datetime1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82B7B8E-8F93-439E-8B27-9F9FD71916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868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51520" y="6571083"/>
            <a:ext cx="576828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Goudy Stout" panose="0202090407030B020401" pitchFamily="18" charset="0"/>
                <a:ea typeface="휴먼중간팸체" panose="02010504000101010101" pitchFamily="2" charset="-127"/>
              </a:defRPr>
            </a:lvl1pPr>
          </a:lstStyle>
          <a:p>
            <a:r>
              <a:rPr lang="ko-KR" altLang="en-US" smtClean="0"/>
              <a:t>서경대학교 컴퓨터과학과 전공역량강화프로그램 이지영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82B7B8E-8F93-439E-8B27-9F9FD71916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421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-457314">
            <a:off x="4894263" y="187325"/>
            <a:ext cx="21955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8"/>
          <a:srcRect r="20621"/>
          <a:stretch>
            <a:fillRect/>
          </a:stretch>
        </p:blipFill>
        <p:spPr bwMode="auto">
          <a:xfrm rot="-314808">
            <a:off x="3522663" y="144463"/>
            <a:ext cx="1239837" cy="29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9"/>
          <a:srcRect l="15813" t="22884" r="55692" b="62766"/>
          <a:stretch>
            <a:fillRect/>
          </a:stretch>
        </p:blipFill>
        <p:spPr bwMode="auto">
          <a:xfrm>
            <a:off x="7077075" y="6350"/>
            <a:ext cx="2028825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 descr="서경about_img_07"/>
          <p:cNvPicPr>
            <a:picLocks noChangeAspect="1" noChangeArrowheads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786446" y="5710730"/>
            <a:ext cx="3357554" cy="1145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그림 15" descr="sklogo_New.jpg"/>
          <p:cNvPicPr>
            <a:picLocks noChangeAspect="1"/>
          </p:cNvPicPr>
          <p:nvPr/>
        </p:nvPicPr>
        <p:blipFill>
          <a:blip r:embed="rId11"/>
          <a:srcRect t="22118"/>
          <a:stretch>
            <a:fillRect/>
          </a:stretch>
        </p:blipFill>
        <p:spPr bwMode="auto">
          <a:xfrm>
            <a:off x="7773988" y="576263"/>
            <a:ext cx="1370012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Rectangle 18"/>
          <p:cNvSpPr>
            <a:spLocks noChangeArrowheads="1"/>
          </p:cNvSpPr>
          <p:nvPr/>
        </p:nvSpPr>
        <p:spPr bwMode="auto">
          <a:xfrm>
            <a:off x="7286645" y="6516688"/>
            <a:ext cx="1781156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33AAA72E-ECC4-4D30-9B95-F15400C0F443}" type="slidenum">
              <a:rPr lang="ko-KR" altLang="en-US" sz="1400" smtClean="0">
                <a:solidFill>
                  <a:srgbClr val="452103"/>
                </a:solidFill>
                <a:latin typeface="HY헤드라인M" pitchFamily="18" charset="-127"/>
                <a:ea typeface="HY헤드라인M" pitchFamily="18" charset="-127"/>
              </a:rPr>
              <a:pPr algn="r" eaLnBrk="0" hangingPunct="0">
                <a:defRPr/>
              </a:pPr>
              <a:t>‹#›</a:t>
            </a:fld>
            <a:endParaRPr lang="en-US" altLang="ko-KR" sz="1400" dirty="0">
              <a:solidFill>
                <a:srgbClr val="452103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57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endParaRPr lang="en-US" altLang="ko-KR" dirty="0" smtClean="0"/>
          </a:p>
        </p:txBody>
      </p:sp>
      <p:sp>
        <p:nvSpPr>
          <p:cNvPr id="2058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35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2" name="Group 191"/>
          <p:cNvGrpSpPr>
            <a:grpSpLocks/>
          </p:cNvGrpSpPr>
          <p:nvPr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grpSp>
          <p:nvGrpSpPr>
            <p:cNvPr id="3" name="Group 192"/>
            <p:cNvGrpSpPr>
              <a:grpSpLocks/>
            </p:cNvGrpSpPr>
            <p:nvPr/>
          </p:nvGrpSpPr>
          <p:grpSpPr bwMode="auto">
            <a:xfrm>
              <a:off x="192" y="446"/>
              <a:ext cx="5513" cy="78"/>
              <a:chOff x="192" y="446"/>
              <a:chExt cx="5513" cy="78"/>
            </a:xfrm>
            <a:grpFill/>
          </p:grpSpPr>
          <p:sp>
            <p:nvSpPr>
              <p:cNvPr id="27" name="Rectangle 193"/>
              <p:cNvSpPr>
                <a:spLocks noChangeArrowheads="1"/>
              </p:cNvSpPr>
              <p:nvPr/>
            </p:nvSpPr>
            <p:spPr bwMode="gray">
              <a:xfrm>
                <a:off x="192" y="446"/>
                <a:ext cx="1488" cy="78"/>
              </a:xfrm>
              <a:prstGeom prst="rect">
                <a:avLst/>
              </a:prstGeom>
              <a:grpFill/>
              <a:ln w="9525">
                <a:solidFill>
                  <a:srgbClr val="92D05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kumimoji="0" lang="ko-KR" altLang="en-US" sz="1800">
                  <a:solidFill>
                    <a:srgbClr val="000000"/>
                  </a:solidFill>
                  <a:latin typeface="Arial" charset="0"/>
                  <a:ea typeface="굴림" charset="-127"/>
                </a:endParaRPr>
              </a:p>
            </p:txBody>
          </p:sp>
          <p:sp>
            <p:nvSpPr>
              <p:cNvPr id="28" name="Line 194"/>
              <p:cNvSpPr>
                <a:spLocks noChangeShapeType="1"/>
              </p:cNvSpPr>
              <p:nvPr/>
            </p:nvSpPr>
            <p:spPr bwMode="gray">
              <a:xfrm>
                <a:off x="192" y="519"/>
                <a:ext cx="5513" cy="0"/>
              </a:xfrm>
              <a:prstGeom prst="line">
                <a:avLst/>
              </a:prstGeom>
              <a:grpFill/>
              <a:ln w="19050">
                <a:solidFill>
                  <a:srgbClr val="92D05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kumimoji="0" lang="ko-KR" altLang="en-US" sz="1800">
                  <a:solidFill>
                    <a:srgbClr val="000000"/>
                  </a:solidFill>
                  <a:latin typeface="Arial" charset="0"/>
                  <a:ea typeface="+mn-ea"/>
                </a:endParaRPr>
              </a:p>
            </p:txBody>
          </p:sp>
        </p:grpSp>
        <p:pic>
          <p:nvPicPr>
            <p:cNvPr id="26" name="Picture 195" descr="Untitled-4 copy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gray">
            <a:xfrm>
              <a:off x="300" y="451"/>
              <a:ext cx="72" cy="72"/>
            </a:xfrm>
            <a:prstGeom prst="rect">
              <a:avLst/>
            </a:prstGeom>
            <a:grpFill/>
            <a:ln w="9525">
              <a:solidFill>
                <a:srgbClr val="92D050"/>
              </a:solidFill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8" r:id="rId1"/>
    <p:sldLayoutId id="2147484639" r:id="rId2"/>
    <p:sldLayoutId id="2147484637" r:id="rId3"/>
    <p:sldLayoutId id="2147484640" r:id="rId4"/>
    <p:sldLayoutId id="2147484641" r:id="rId5"/>
    <p:sldLayoutId id="2147484642" r:id="rId6"/>
  </p:sldLayoutIdLst>
  <p:hf sldNum="0"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kern="1200">
          <a:solidFill>
            <a:srgbClr val="0066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200"/>
        </a:spcAft>
        <a:buClr>
          <a:srgbClr val="660033"/>
        </a:buClr>
        <a:buFont typeface="Wingdings" pitchFamily="2" charset="2"/>
        <a:buChar char="v"/>
        <a:defRPr sz="24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809625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mIaSVMEjPE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mmIaSVMEjPE&amp;feature=youtu.b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.oss.kr/index.do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hyperlink" Target="http://project.oss.kr/index.do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lideshare.net/rkdwngh/ss-39849050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m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youtu.be/LWBlbHW9daU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mp"/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tmp"/><Relationship Id="rId4" Type="http://schemas.openxmlformats.org/officeDocument/2006/relationships/image" Target="../media/image77.tm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tv.naver.com/v/824276" TargetMode="External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8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4"/>
          <a:stretch/>
        </p:blipFill>
        <p:spPr>
          <a:xfrm>
            <a:off x="-2" y="812398"/>
            <a:ext cx="9144000" cy="6055511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컴퓨터과학과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-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전공심화프로그램  </a:t>
            </a:r>
            <a:r>
              <a:rPr lang="en-US" altLang="ko-KR" sz="2000" dirty="0" smtClean="0">
                <a:solidFill>
                  <a:schemeClr val="tx2">
                    <a:lumMod val="50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2017.2</a:t>
            </a:r>
            <a:r>
              <a:rPr lang="ko-KR" altLang="en-US" sz="2000" dirty="0" smtClean="0">
                <a:solidFill>
                  <a:schemeClr val="tx2">
                    <a:lumMod val="50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학기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7" name="실행 단추: 동영상 6">
            <a:hlinkClick r:id="rId3" highlightClick="1"/>
          </p:cNvPr>
          <p:cNvSpPr/>
          <p:nvPr/>
        </p:nvSpPr>
        <p:spPr>
          <a:xfrm>
            <a:off x="8420398" y="236334"/>
            <a:ext cx="720080" cy="576064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8" name="왼쪽/오른쪽/위쪽/아래쪽 설명선 7">
            <a:hlinkClick r:id="rId4"/>
          </p:cNvPr>
          <p:cNvSpPr/>
          <p:nvPr/>
        </p:nvSpPr>
        <p:spPr>
          <a:xfrm>
            <a:off x="8279613" y="980728"/>
            <a:ext cx="792088" cy="648072"/>
          </a:xfrm>
          <a:prstGeom prst="quadArrowCallout">
            <a:avLst/>
          </a:prstGeom>
          <a:gradFill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77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7012" y="82550"/>
            <a:ext cx="8352000" cy="5762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4800"/>
                </a:solidFill>
              </a:rPr>
              <a:t>1. </a:t>
            </a:r>
            <a:r>
              <a:rPr lang="ko-KR" altLang="en-US" dirty="0" err="1" smtClean="0">
                <a:solidFill>
                  <a:srgbClr val="004800"/>
                </a:solidFill>
              </a:rPr>
              <a:t>오픈소스</a:t>
            </a:r>
            <a:r>
              <a:rPr lang="ko-KR" altLang="en-US" dirty="0" smtClean="0">
                <a:solidFill>
                  <a:srgbClr val="004800"/>
                </a:solidFill>
              </a:rPr>
              <a:t> </a:t>
            </a:r>
            <a:r>
              <a:rPr lang="ko-KR" altLang="en-US" dirty="0">
                <a:solidFill>
                  <a:srgbClr val="004800"/>
                </a:solidFill>
              </a:rPr>
              <a:t>개요 </a:t>
            </a:r>
            <a:r>
              <a:rPr lang="en-US" altLang="ko-KR" dirty="0">
                <a:solidFill>
                  <a:srgbClr val="004800"/>
                </a:solidFill>
              </a:rPr>
              <a:t>:</a:t>
            </a:r>
            <a:r>
              <a:rPr lang="ko-KR" altLang="en-US" dirty="0">
                <a:solidFill>
                  <a:srgbClr val="004800"/>
                </a:solidFill>
              </a:rPr>
              <a:t> </a:t>
            </a:r>
            <a:r>
              <a:rPr lang="en-US" altLang="ko-KR" dirty="0" smtClean="0">
                <a:solidFill>
                  <a:srgbClr val="004800"/>
                </a:solidFill>
              </a:rPr>
              <a:t>4) </a:t>
            </a:r>
            <a:r>
              <a:rPr lang="ko-KR" altLang="en-US" dirty="0" smtClean="0">
                <a:solidFill>
                  <a:srgbClr val="004800"/>
                </a:solidFill>
              </a:rPr>
              <a:t>국내 정책 동향 </a:t>
            </a:r>
            <a:r>
              <a:rPr lang="en-US" altLang="ko-KR" sz="2000" dirty="0" smtClean="0">
                <a:solidFill>
                  <a:srgbClr val="004800"/>
                </a:solidFill>
              </a:rPr>
              <a:t>- </a:t>
            </a:r>
            <a:r>
              <a:rPr lang="ko-KR" altLang="en-US" sz="2000" dirty="0" err="1" smtClean="0">
                <a:solidFill>
                  <a:srgbClr val="004800"/>
                </a:solidFill>
              </a:rPr>
              <a:t>기획재정부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2013</a:t>
            </a:r>
            <a:r>
              <a:rPr lang="ko-KR" altLang="en-US" dirty="0" smtClean="0"/>
              <a:t>년 예산안 작성 세부지침</a:t>
            </a:r>
            <a:endParaRPr lang="ko-KR" altLang="en-US" dirty="0"/>
          </a:p>
        </p:txBody>
      </p:sp>
      <p:pic>
        <p:nvPicPr>
          <p:cNvPr id="4" name="그림 9" descr="Untitled-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84784"/>
            <a:ext cx="7009978" cy="4146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직선 연결선 4"/>
          <p:cNvCxnSpPr/>
          <p:nvPr/>
        </p:nvCxnSpPr>
        <p:spPr>
          <a:xfrm>
            <a:off x="5977435" y="3240272"/>
            <a:ext cx="20882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12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7012" y="82550"/>
            <a:ext cx="8352000" cy="5762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4800"/>
                </a:solidFill>
              </a:rPr>
              <a:t>1. </a:t>
            </a:r>
            <a:r>
              <a:rPr lang="ko-KR" altLang="en-US" dirty="0" err="1" smtClean="0">
                <a:solidFill>
                  <a:srgbClr val="004800"/>
                </a:solidFill>
              </a:rPr>
              <a:t>오픈소스</a:t>
            </a:r>
            <a:r>
              <a:rPr lang="ko-KR" altLang="en-US" dirty="0" smtClean="0">
                <a:solidFill>
                  <a:srgbClr val="004800"/>
                </a:solidFill>
              </a:rPr>
              <a:t> </a:t>
            </a:r>
            <a:r>
              <a:rPr lang="ko-KR" altLang="en-US" dirty="0">
                <a:solidFill>
                  <a:srgbClr val="004800"/>
                </a:solidFill>
              </a:rPr>
              <a:t>개요 </a:t>
            </a:r>
            <a:r>
              <a:rPr lang="en-US" altLang="ko-KR" dirty="0">
                <a:solidFill>
                  <a:srgbClr val="004800"/>
                </a:solidFill>
              </a:rPr>
              <a:t>:</a:t>
            </a:r>
            <a:r>
              <a:rPr lang="ko-KR" altLang="en-US" dirty="0">
                <a:solidFill>
                  <a:srgbClr val="004800"/>
                </a:solidFill>
              </a:rPr>
              <a:t> </a:t>
            </a:r>
            <a:r>
              <a:rPr lang="en-US" altLang="ko-KR" dirty="0">
                <a:solidFill>
                  <a:srgbClr val="004800"/>
                </a:solidFill>
              </a:rPr>
              <a:t>4) </a:t>
            </a:r>
            <a:r>
              <a:rPr lang="ko-KR" altLang="en-US" dirty="0">
                <a:solidFill>
                  <a:srgbClr val="004800"/>
                </a:solidFill>
              </a:rPr>
              <a:t>국내 정책 </a:t>
            </a:r>
            <a:r>
              <a:rPr lang="ko-KR" altLang="en-US" dirty="0" smtClean="0">
                <a:solidFill>
                  <a:srgbClr val="004800"/>
                </a:solidFill>
              </a:rPr>
              <a:t>동향 </a:t>
            </a:r>
            <a:r>
              <a:rPr lang="en-US" altLang="ko-KR" sz="2000" dirty="0" smtClean="0">
                <a:solidFill>
                  <a:srgbClr val="004800"/>
                </a:solidFill>
              </a:rPr>
              <a:t>- </a:t>
            </a:r>
            <a:r>
              <a:rPr lang="ko-KR" altLang="en-US" sz="2000" dirty="0" err="1" smtClean="0">
                <a:solidFill>
                  <a:srgbClr val="004800"/>
                </a:solidFill>
              </a:rPr>
              <a:t>미래창조과학부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36712"/>
            <a:ext cx="3909255" cy="14555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53" y="2492896"/>
            <a:ext cx="3863530" cy="23042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91" y="4905164"/>
            <a:ext cx="3847092" cy="15162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853315"/>
            <a:ext cx="4104456" cy="31517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149080"/>
            <a:ext cx="4176464" cy="223224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4499992" y="764704"/>
            <a:ext cx="0" cy="5616624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971600" y="4553832"/>
            <a:ext cx="316835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53895" y="4752922"/>
            <a:ext cx="290999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684955" y="6355927"/>
            <a:ext cx="145499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5364088" y="3115567"/>
            <a:ext cx="2448272" cy="64807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487416" y="4905164"/>
            <a:ext cx="3189040" cy="324036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4232783" y="3511611"/>
            <a:ext cx="555241" cy="2520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아래쪽 화살표 16"/>
          <p:cNvSpPr/>
          <p:nvPr/>
        </p:nvSpPr>
        <p:spPr>
          <a:xfrm>
            <a:off x="2170488" y="2276872"/>
            <a:ext cx="169264" cy="27264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3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모바일</a:t>
            </a:r>
            <a:r>
              <a:rPr lang="ko-KR" altLang="en-US" dirty="0"/>
              <a:t> 및 </a:t>
            </a:r>
            <a:r>
              <a:rPr lang="ko-KR" altLang="en-US" dirty="0" err="1"/>
              <a:t>빅데이터</a:t>
            </a:r>
            <a:r>
              <a:rPr lang="ko-KR" altLang="en-US" dirty="0"/>
              <a:t> 혁명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오픈소스</a:t>
            </a:r>
            <a:r>
              <a:rPr lang="ko-KR" altLang="en-US" dirty="0" smtClean="0"/>
              <a:t> 플랫폼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395536" y="1556792"/>
            <a:ext cx="8496944" cy="1368152"/>
          </a:xfrm>
          <a:prstGeom prst="roundRect">
            <a:avLst>
              <a:gd name="adj" fmla="val 1961"/>
            </a:avLst>
          </a:prstGeom>
          <a:gradFill rotWithShape="1">
            <a:gsLst>
              <a:gs pos="0">
                <a:schemeClr val="bg1"/>
              </a:gs>
              <a:gs pos="100000">
                <a:srgbClr val="E8E8E8"/>
              </a:gs>
            </a:gsLst>
            <a:lin ang="2700000" scaled="1"/>
          </a:gradFill>
          <a:ln w="19050" algn="ctr">
            <a:solidFill>
              <a:schemeClr val="tx2">
                <a:lumMod val="75000"/>
              </a:schemeClr>
            </a:solidFill>
            <a:round/>
            <a:headEnd/>
            <a:tailEnd/>
          </a:ln>
          <a:effectLst>
            <a:innerShdw blurRad="63500">
              <a:schemeClr val="tx1">
                <a:lumMod val="65000"/>
                <a:lumOff val="35000"/>
              </a:schemeClr>
            </a:inn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571473" y="1630245"/>
            <a:ext cx="8249000" cy="1200329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31750" prstMaterial="matte">
              <a:bevelT w="0" h="3810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fontAlgn="auto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  <a:defRPr/>
            </a:pPr>
            <a:r>
              <a:rPr lang="ko-KR" altLang="en-US" sz="2000" dirty="0" err="1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스마트폰</a:t>
            </a:r>
            <a:r>
              <a:rPr lang="en-US" altLang="ko-KR" sz="20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, </a:t>
            </a:r>
            <a:r>
              <a:rPr lang="ko-KR" altLang="en-US" sz="2000" dirty="0" err="1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태블릿</a:t>
            </a:r>
            <a:r>
              <a:rPr lang="ko-KR" altLang="en-US" sz="20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 등의 </a:t>
            </a:r>
            <a:r>
              <a:rPr lang="ko-KR" altLang="en-US" sz="2000" dirty="0" err="1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모바일</a:t>
            </a:r>
            <a:r>
              <a:rPr lang="ko-KR" altLang="en-US" sz="20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 디바이스 증가       다양하고 실시간 서비스 필요      </a:t>
            </a:r>
            <a:r>
              <a:rPr lang="en-US" altLang="ko-KR" sz="20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Fast Deployment &amp; Reuse </a:t>
            </a:r>
            <a:r>
              <a:rPr lang="ko-KR" altLang="en-US" sz="20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를 통한 개발 효율성 극대화</a:t>
            </a:r>
            <a:endParaRPr lang="en-US" altLang="ko-KR" sz="2000" dirty="0" smtClean="0">
              <a:ln w="11430"/>
              <a:solidFill>
                <a:schemeClr val="tx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  <a:p>
            <a:pPr fontAlgn="auto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  <a:defRPr/>
            </a:pPr>
            <a:r>
              <a:rPr lang="ko-KR" altLang="en-US" sz="20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      </a:t>
            </a:r>
            <a:r>
              <a:rPr lang="ko-KR" altLang="en-US" sz="2000" dirty="0" err="1" smtClean="0">
                <a:ln w="11430"/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오픈소</a:t>
            </a:r>
            <a:r>
              <a:rPr lang="ko-KR" altLang="en-US" sz="2000" dirty="0" err="1">
                <a:ln w="11430"/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스</a:t>
            </a:r>
            <a:r>
              <a:rPr lang="ko-KR" altLang="en-US" sz="2000" dirty="0" smtClean="0">
                <a:ln w="11430"/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 플랫폼 등장 </a:t>
            </a:r>
            <a:endParaRPr lang="en-US" altLang="ko-KR" sz="2000" dirty="0">
              <a:ln w="11430"/>
              <a:solidFill>
                <a:srgbClr val="FF0000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5777474" y="1726161"/>
            <a:ext cx="357190" cy="21431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611560" y="2536680"/>
            <a:ext cx="357190" cy="21431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1500166" y="2098836"/>
            <a:ext cx="357190" cy="21431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68313" y="3994804"/>
            <a:ext cx="8351837" cy="1234396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ko-KR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Platform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</a:rPr>
              <a:t>최상위 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</a:rPr>
              <a:t>Application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</a:rPr>
              <a:t>에게 </a:t>
            </a: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</a:rPr>
              <a:t>실행환경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</a:rPr>
              <a:t>(Run Time Environment) 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</a:rPr>
              <a:t>과 </a:t>
            </a: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</a:rPr>
              <a:t>개발환경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</a:rPr>
              <a:t>(Development Environment)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</a:rPr>
              <a:t>을 제공</a:t>
            </a:r>
          </a:p>
        </p:txBody>
      </p:sp>
    </p:spTree>
    <p:extLst>
      <p:ext uri="{BB962C8B-B14F-4D97-AF65-F5344CB8AC3E}">
        <p14:creationId xmlns:p14="http://schemas.microsoft.com/office/powerpoint/2010/main" val="274218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오픈소스</a:t>
            </a:r>
            <a:r>
              <a:rPr lang="ko-KR" altLang="en-US" dirty="0"/>
              <a:t> 플랫폼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860" y="908720"/>
            <a:ext cx="4205050" cy="1872208"/>
          </a:xfrm>
          <a:prstGeom prst="rect">
            <a:avLst/>
          </a:prstGeom>
        </p:spPr>
      </p:pic>
      <p:pic>
        <p:nvPicPr>
          <p:cNvPr id="5" name="Picture 6" descr="안드로이드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908720"/>
            <a:ext cx="4032250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907704" y="2782764"/>
            <a:ext cx="1008782" cy="21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ko-KR" sz="1200" dirty="0" smtClean="0">
                <a:solidFill>
                  <a:srgbClr val="0000FF"/>
                </a:solidFill>
                <a:latin typeface="Tahoma" pitchFamily="34" charset="0"/>
              </a:rPr>
              <a:t>[Android]</a:t>
            </a:r>
            <a:endParaRPr lang="en-US" altLang="ko-KR" sz="1200" dirty="0">
              <a:solidFill>
                <a:srgbClr val="0000FF"/>
              </a:solidFill>
              <a:latin typeface="Tahoma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444208" y="2782763"/>
            <a:ext cx="768903" cy="215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ko-KR" sz="1200" dirty="0" smtClean="0">
                <a:solidFill>
                  <a:srgbClr val="0000FF"/>
                </a:solidFill>
                <a:latin typeface="Tahoma" pitchFamily="34" charset="0"/>
              </a:rPr>
              <a:t>[</a:t>
            </a:r>
            <a:r>
              <a:rPr lang="en-US" altLang="ko-KR" sz="1200" dirty="0" err="1" smtClean="0">
                <a:solidFill>
                  <a:srgbClr val="0000FF"/>
                </a:solidFill>
                <a:latin typeface="Tahoma" pitchFamily="34" charset="0"/>
              </a:rPr>
              <a:t>Tizen</a:t>
            </a:r>
            <a:r>
              <a:rPr lang="en-US" altLang="ko-KR" sz="1200" dirty="0" smtClean="0">
                <a:solidFill>
                  <a:srgbClr val="0000FF"/>
                </a:solidFill>
                <a:latin typeface="Tahoma" pitchFamily="34" charset="0"/>
              </a:rPr>
              <a:t>]</a:t>
            </a:r>
            <a:endParaRPr lang="en-US" altLang="ko-KR" sz="1200" dirty="0">
              <a:solidFill>
                <a:srgbClr val="0000FF"/>
              </a:solidFill>
              <a:latin typeface="Tahoma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068960"/>
            <a:ext cx="8559390" cy="3097262"/>
          </a:xfrm>
          <a:prstGeom prst="rect">
            <a:avLst/>
          </a:prstGeom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923258" y="6166222"/>
            <a:ext cx="1008782" cy="21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ko-KR" sz="1200" dirty="0" smtClean="0">
                <a:solidFill>
                  <a:srgbClr val="0000FF"/>
                </a:solidFill>
                <a:latin typeface="Tahoma" pitchFamily="34" charset="0"/>
              </a:rPr>
              <a:t>[OpenStack]</a:t>
            </a:r>
            <a:endParaRPr lang="en-US" altLang="ko-KR" sz="1200" dirty="0">
              <a:solidFill>
                <a:srgbClr val="0000FF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51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오픈소스</a:t>
            </a:r>
            <a:r>
              <a:rPr lang="ko-KR" altLang="en-US" dirty="0"/>
              <a:t> 플랫폼</a:t>
            </a:r>
          </a:p>
        </p:txBody>
      </p:sp>
      <p:pic>
        <p:nvPicPr>
          <p:cNvPr id="4" name="그림 3" descr="애니팡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674" y="1130663"/>
            <a:ext cx="1071570" cy="1254346"/>
          </a:xfrm>
          <a:prstGeom prst="rect">
            <a:avLst/>
          </a:prstGeom>
        </p:spPr>
      </p:pic>
      <p:pic>
        <p:nvPicPr>
          <p:cNvPr id="5" name="그림 4" descr="통화중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37674" y="2666552"/>
            <a:ext cx="1071570" cy="1571636"/>
          </a:xfrm>
          <a:prstGeom prst="rect">
            <a:avLst/>
          </a:prstGeom>
        </p:spPr>
      </p:pic>
      <p:pic>
        <p:nvPicPr>
          <p:cNvPr id="6" name="그림 5" descr="카카오톡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7674" y="4595378"/>
            <a:ext cx="1071570" cy="1714512"/>
          </a:xfrm>
          <a:prstGeom prst="rect">
            <a:avLst/>
          </a:prstGeom>
        </p:spPr>
      </p:pic>
      <p:pic>
        <p:nvPicPr>
          <p:cNvPr id="7" name="그림 6" descr="이클립스 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088" y="952040"/>
            <a:ext cx="2571768" cy="1428760"/>
          </a:xfrm>
          <a:prstGeom prst="rect">
            <a:avLst/>
          </a:prstGeom>
        </p:spPr>
      </p:pic>
      <p:pic>
        <p:nvPicPr>
          <p:cNvPr id="8" name="그림 7" descr="컴파일러 3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0088" y="2666552"/>
            <a:ext cx="2571768" cy="1571636"/>
          </a:xfrm>
          <a:prstGeom prst="rect">
            <a:avLst/>
          </a:prstGeom>
        </p:spPr>
      </p:pic>
      <p:pic>
        <p:nvPicPr>
          <p:cNvPr id="9" name="그림 8" descr="에뮬레이터 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088" y="4595378"/>
            <a:ext cx="2571768" cy="1714512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2223096" y="2418378"/>
            <a:ext cx="214314" cy="21431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2223096" y="4309626"/>
            <a:ext cx="214314" cy="21431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08650" y="880602"/>
            <a:ext cx="2714644" cy="5500726"/>
          </a:xfrm>
          <a:prstGeom prst="rect">
            <a:avLst/>
          </a:prstGeom>
          <a:noFill/>
          <a:ln>
            <a:solidFill>
              <a:srgbClr val="A400A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294798" y="880602"/>
            <a:ext cx="1357322" cy="5500726"/>
          </a:xfrm>
          <a:prstGeom prst="rect">
            <a:avLst/>
          </a:prstGeom>
          <a:noFill/>
          <a:ln>
            <a:solidFill>
              <a:srgbClr val="A400A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3794732" y="3309494"/>
            <a:ext cx="428628" cy="285752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6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오픈소스</a:t>
            </a:r>
            <a:r>
              <a:rPr lang="ko-KR" altLang="en-US" dirty="0" smtClean="0"/>
              <a:t> 적용 사례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2"/>
            <a:ext cx="8509684" cy="4104456"/>
          </a:xfrm>
          <a:prstGeom prst="rect">
            <a:avLst/>
          </a:prstGeo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38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오픈소스</a:t>
            </a:r>
            <a:r>
              <a:rPr lang="ko-KR" altLang="en-US" dirty="0"/>
              <a:t> 적용 </a:t>
            </a:r>
            <a:r>
              <a:rPr lang="ko-KR" altLang="en-US" dirty="0" smtClean="0"/>
              <a:t>사례 </a:t>
            </a:r>
            <a:r>
              <a:rPr lang="en-US" altLang="ko-KR" sz="2400" dirty="0" smtClean="0"/>
              <a:t>- </a:t>
            </a:r>
            <a:r>
              <a:rPr lang="ko-KR" altLang="en-US" sz="2400" dirty="0" err="1" smtClean="0"/>
              <a:t>카카오톡</a:t>
            </a:r>
            <a:endParaRPr lang="ko-KR" altLang="en-US" sz="24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07504" y="836712"/>
            <a:ext cx="6840760" cy="4028555"/>
            <a:chOff x="107504" y="836712"/>
            <a:chExt cx="6840760" cy="4028555"/>
          </a:xfrm>
        </p:grpSpPr>
        <p:grpSp>
          <p:nvGrpSpPr>
            <p:cNvPr id="11" name="그룹 10"/>
            <p:cNvGrpSpPr/>
            <p:nvPr/>
          </p:nvGrpSpPr>
          <p:grpSpPr>
            <a:xfrm>
              <a:off x="107504" y="836712"/>
              <a:ext cx="6840760" cy="4028555"/>
              <a:chOff x="251520" y="1246448"/>
              <a:chExt cx="8712968" cy="4990864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0435" y="1246448"/>
                <a:ext cx="2485701" cy="4918943"/>
              </a:xfrm>
              <a:prstGeom prst="rect">
                <a:avLst/>
              </a:prstGeom>
            </p:spPr>
          </p:pic>
          <p:sp>
            <p:nvSpPr>
              <p:cNvPr id="5" name="오른쪽 화살표 4"/>
              <p:cNvSpPr/>
              <p:nvPr/>
            </p:nvSpPr>
            <p:spPr>
              <a:xfrm>
                <a:off x="2843808" y="3356992"/>
                <a:ext cx="357190" cy="214314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6" name="오른쪽 화살표 5"/>
              <p:cNvSpPr/>
              <p:nvPr/>
            </p:nvSpPr>
            <p:spPr>
              <a:xfrm>
                <a:off x="5943002" y="3356992"/>
                <a:ext cx="357190" cy="214314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3275856" y="4293096"/>
                <a:ext cx="2632567" cy="29088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460" y="1246448"/>
                <a:ext cx="2351332" cy="4990864"/>
              </a:xfrm>
              <a:prstGeom prst="rect">
                <a:avLst/>
              </a:prstGeom>
            </p:spPr>
          </p:pic>
          <p:sp>
            <p:nvSpPr>
              <p:cNvPr id="9" name="모서리가 둥근 직사각형 8"/>
              <p:cNvSpPr/>
              <p:nvPr/>
            </p:nvSpPr>
            <p:spPr>
              <a:xfrm>
                <a:off x="251520" y="5854960"/>
                <a:ext cx="2530041" cy="36004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3351" y="1246448"/>
                <a:ext cx="2551137" cy="4990863"/>
              </a:xfrm>
              <a:prstGeom prst="rect">
                <a:avLst/>
              </a:prstGeom>
            </p:spPr>
          </p:pic>
        </p:grpSp>
        <p:sp>
          <p:nvSpPr>
            <p:cNvPr id="12" name="오른쪽 화살표 11"/>
            <p:cNvSpPr/>
            <p:nvPr/>
          </p:nvSpPr>
          <p:spPr>
            <a:xfrm>
              <a:off x="5076056" y="3858572"/>
              <a:ext cx="258981" cy="14855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945306" y="3609009"/>
              <a:ext cx="1238032" cy="499127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9"/>
          <a:stretch/>
        </p:blipFill>
        <p:spPr>
          <a:xfrm>
            <a:off x="5335037" y="2393084"/>
            <a:ext cx="3793619" cy="4034220"/>
          </a:xfrm>
          <a:prstGeom prst="rect">
            <a:avLst/>
          </a:prstGeom>
          <a:ln>
            <a:solidFill>
              <a:srgbClr val="452103"/>
            </a:solidFill>
          </a:ln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74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오픈소스</a:t>
            </a:r>
            <a:r>
              <a:rPr lang="ko-KR" altLang="en-US" dirty="0"/>
              <a:t> 적용 사례 </a:t>
            </a:r>
            <a:r>
              <a:rPr lang="en-US" altLang="ko-KR" sz="2400" dirty="0"/>
              <a:t>- </a:t>
            </a:r>
            <a:r>
              <a:rPr lang="ko-KR" altLang="en-US" sz="2400" dirty="0" err="1" smtClean="0"/>
              <a:t>페이스</a:t>
            </a:r>
            <a:r>
              <a:rPr lang="ko-KR" altLang="en-US" sz="2400" dirty="0" err="1"/>
              <a:t>북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23528" y="1124744"/>
            <a:ext cx="8640960" cy="4536504"/>
            <a:chOff x="323528" y="1124744"/>
            <a:chExt cx="8640960" cy="4896544"/>
          </a:xfrm>
        </p:grpSpPr>
        <p:sp>
          <p:nvSpPr>
            <p:cNvPr id="4" name="오른쪽 화살표 3"/>
            <p:cNvSpPr/>
            <p:nvPr/>
          </p:nvSpPr>
          <p:spPr>
            <a:xfrm>
              <a:off x="2843808" y="3501008"/>
              <a:ext cx="357190" cy="214314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오른쪽 화살표 4"/>
            <p:cNvSpPr/>
            <p:nvPr/>
          </p:nvSpPr>
          <p:spPr>
            <a:xfrm>
              <a:off x="5796136" y="3501008"/>
              <a:ext cx="357190" cy="214314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931" y="1124744"/>
              <a:ext cx="2432869" cy="4896544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323528" y="4771799"/>
              <a:ext cx="2520280" cy="360040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3267" y="1124744"/>
              <a:ext cx="2288853" cy="4896544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3203848" y="4138429"/>
              <a:ext cx="2592288" cy="802739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7603" y="1124744"/>
              <a:ext cx="2576885" cy="4896544"/>
            </a:xfrm>
            <a:prstGeom prst="rect">
              <a:avLst/>
            </a:prstGeom>
          </p:spPr>
        </p:pic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3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오픈소스</a:t>
            </a:r>
            <a:r>
              <a:rPr lang="ko-KR" altLang="en-US" dirty="0"/>
              <a:t> 적용 사례 </a:t>
            </a:r>
            <a:r>
              <a:rPr lang="en-US" altLang="ko-KR" sz="2400" dirty="0"/>
              <a:t>- </a:t>
            </a:r>
            <a:r>
              <a:rPr lang="en-US" altLang="ko-KR" sz="2400" dirty="0" err="1" smtClean="0"/>
              <a:t>Chrom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919670"/>
            <a:ext cx="3960440" cy="417646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82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오픈소스</a:t>
            </a:r>
            <a:r>
              <a:rPr lang="ko-KR" altLang="en-US" dirty="0"/>
              <a:t> 적용 사례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오픈소스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저장소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52736"/>
            <a:ext cx="8435280" cy="5112568"/>
          </a:xfrm>
          <a:prstGeom prst="rect">
            <a:avLst/>
          </a:prstGeo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10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4"/>
          <a:stretch/>
        </p:blipFill>
        <p:spPr>
          <a:xfrm>
            <a:off x="-2" y="812398"/>
            <a:ext cx="9144000" cy="6055511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컴퓨터과학과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-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전공심화프로그램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28600" y="1124744"/>
            <a:ext cx="8686800" cy="465797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4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1</a:t>
            </a:r>
            <a:r>
              <a:rPr lang="ko-KR" altLang="en-US" sz="4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부</a:t>
            </a:r>
            <a:r>
              <a:rPr lang="en-US" altLang="ko-KR" sz="4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. </a:t>
            </a:r>
            <a:r>
              <a:rPr lang="ko-KR" altLang="en-US" sz="40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오픈소스란</a:t>
            </a:r>
            <a:r>
              <a:rPr lang="ko-KR" altLang="en-US" sz="4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무엇인가</a:t>
            </a:r>
            <a:r>
              <a:rPr lang="en-US" altLang="ko-KR" sz="4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?</a:t>
            </a:r>
          </a:p>
          <a:p>
            <a:pPr marL="457200" indent="-457200">
              <a:buFont typeface="+mj-lt"/>
              <a:buAutoNum type="arabicPeriod"/>
            </a:pPr>
            <a:endParaRPr lang="en-US" altLang="ko-KR" dirty="0" smtClean="0"/>
          </a:p>
          <a:p>
            <a:pPr marL="733425" lvl="3" indent="0">
              <a:buNone/>
            </a:pPr>
            <a:r>
              <a:rPr lang="en-US" altLang="ko-KR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1. </a:t>
            </a:r>
            <a:r>
              <a:rPr lang="ko-KR" altLang="en-US" sz="28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오픈소스</a:t>
            </a:r>
            <a:r>
              <a:rPr lang="ko-KR" altLang="en-US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sz="2800" dirty="0">
                <a:latin typeface="HY동녘B" panose="02030600000101010101" pitchFamily="18" charset="-127"/>
                <a:ea typeface="HY동녘B" panose="02030600000101010101" pitchFamily="18" charset="-127"/>
              </a:rPr>
              <a:t>개요 </a:t>
            </a:r>
            <a:endParaRPr lang="en-US" altLang="ko-KR" sz="28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733425" lvl="3" indent="0">
              <a:buNone/>
            </a:pPr>
            <a:r>
              <a:rPr lang="en-US" altLang="ko-KR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2. </a:t>
            </a:r>
            <a:r>
              <a:rPr lang="ko-KR" altLang="en-US" sz="28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오픈소스</a:t>
            </a:r>
            <a:r>
              <a:rPr lang="ko-KR" altLang="en-US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sz="2800" dirty="0">
                <a:latin typeface="HY동녘B" panose="02030600000101010101" pitchFamily="18" charset="-127"/>
                <a:ea typeface="HY동녘B" panose="02030600000101010101" pitchFamily="18" charset="-127"/>
              </a:rPr>
              <a:t>플랫폼</a:t>
            </a:r>
            <a:endParaRPr lang="en-US" altLang="ko-KR" sz="28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733425" lvl="3" indent="0">
              <a:buNone/>
            </a:pPr>
            <a:r>
              <a:rPr lang="en-US" altLang="ko-KR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3. </a:t>
            </a:r>
            <a:r>
              <a:rPr lang="ko-KR" altLang="en-US" sz="28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오픈소스</a:t>
            </a:r>
            <a:r>
              <a:rPr lang="en-US" altLang="ko-KR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sz="2800" dirty="0">
                <a:latin typeface="HY동녘B" panose="02030600000101010101" pitchFamily="18" charset="-127"/>
                <a:ea typeface="HY동녘B" panose="02030600000101010101" pitchFamily="18" charset="-127"/>
              </a:rPr>
              <a:t>적용사례</a:t>
            </a:r>
            <a:endParaRPr lang="en-US" altLang="ko-KR" sz="28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733425" lvl="3" indent="0">
              <a:buNone/>
            </a:pPr>
            <a:r>
              <a:rPr lang="en-US" altLang="ko-KR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4. </a:t>
            </a:r>
            <a:r>
              <a:rPr lang="ko-KR" altLang="en-US" sz="28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오픈소스</a:t>
            </a:r>
            <a:r>
              <a:rPr lang="ko-KR" altLang="en-US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지원사업</a:t>
            </a:r>
            <a:endParaRPr lang="en-US" altLang="ko-KR" sz="28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42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err="1" smtClean="0"/>
              <a:t>오픈소스</a:t>
            </a:r>
            <a:r>
              <a:rPr lang="ko-KR" altLang="en-US" dirty="0" smtClean="0"/>
              <a:t> 지원사업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공개</a:t>
            </a:r>
            <a:r>
              <a:rPr lang="en-US" altLang="ko-KR" dirty="0" smtClean="0"/>
              <a:t>SW </a:t>
            </a:r>
            <a:r>
              <a:rPr lang="ko-KR" altLang="en-US" dirty="0" smtClean="0"/>
              <a:t>활성화 정책 현황</a:t>
            </a:r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151084" y="1268760"/>
            <a:ext cx="7524603" cy="1109377"/>
          </a:xfrm>
          <a:prstGeom prst="rect">
            <a:avLst/>
          </a:prstGeom>
        </p:spPr>
        <p:txBody>
          <a:bodyPr/>
          <a:lstStyle/>
          <a:p>
            <a:pPr marL="457200" indent="-457200">
              <a:spcBef>
                <a:spcPct val="20000"/>
              </a:spcBef>
              <a:defRPr/>
            </a:pPr>
            <a:endParaRPr lang="en-US" altLang="ko-KR" sz="1100" b="1" kern="0" dirty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20000"/>
              </a:lnSpc>
              <a:spcBef>
                <a:spcPct val="10000"/>
              </a:spcBef>
              <a:buSzPct val="95000"/>
              <a:buFontTx/>
              <a:buChar char="•"/>
              <a:defRPr/>
            </a:pPr>
            <a:r>
              <a:rPr lang="ko-KR" altLang="en-US" sz="1800" b="1" kern="0" dirty="0" smtClean="0">
                <a:latin typeface="맑은 고딕" pitchFamily="50" charset="-127"/>
                <a:ea typeface="맑은 고딕" pitchFamily="50" charset="-127"/>
              </a:rPr>
              <a:t>공개</a:t>
            </a:r>
            <a:r>
              <a:rPr lang="en-US" altLang="ko-KR" sz="1800" b="1" kern="0" dirty="0">
                <a:latin typeface="맑은 고딕" pitchFamily="50" charset="-127"/>
                <a:ea typeface="맑은 고딕" pitchFamily="50" charset="-127"/>
              </a:rPr>
              <a:t>SW </a:t>
            </a:r>
            <a:r>
              <a:rPr lang="ko-KR" altLang="en-US" sz="1800" b="1" kern="0" dirty="0" smtClean="0">
                <a:latin typeface="맑은 고딕" pitchFamily="50" charset="-127"/>
                <a:ea typeface="맑은 고딕" pitchFamily="50" charset="-127"/>
              </a:rPr>
              <a:t>활성화 및 고급인재 양성을 위해 </a:t>
            </a:r>
            <a:r>
              <a:rPr lang="en-US" altLang="ko-KR" sz="1800" b="1" kern="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800" b="1" kern="0" dirty="0" smtClean="0"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1800" b="1" kern="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b="1" kern="0" dirty="0" smtClean="0">
                <a:latin typeface="맑은 고딕" pitchFamily="50" charset="-127"/>
                <a:ea typeface="맑은 고딕" pitchFamily="50" charset="-127"/>
              </a:rPr>
              <a:t>차 </a:t>
            </a:r>
            <a:r>
              <a:rPr lang="ko-KR" altLang="en-US" sz="1800" b="1" kern="0" dirty="0">
                <a:latin typeface="맑은 고딕" pitchFamily="50" charset="-127"/>
                <a:ea typeface="맑은 고딕" pitchFamily="50" charset="-127"/>
              </a:rPr>
              <a:t>공개</a:t>
            </a:r>
            <a:r>
              <a:rPr lang="en-US" altLang="ko-KR" sz="1800" b="1" kern="0" dirty="0">
                <a:latin typeface="맑은 고딕" pitchFamily="50" charset="-127"/>
                <a:ea typeface="맑은 고딕" pitchFamily="50" charset="-127"/>
              </a:rPr>
              <a:t>SW </a:t>
            </a:r>
            <a:r>
              <a:rPr lang="ko-KR" altLang="en-US" sz="1800" b="1" kern="0" dirty="0">
                <a:latin typeface="맑은 고딕" pitchFamily="50" charset="-127"/>
                <a:ea typeface="맑은 고딕" pitchFamily="50" charset="-127"/>
              </a:rPr>
              <a:t>활성화 정책</a:t>
            </a:r>
            <a:r>
              <a:rPr lang="en-US" altLang="ko-KR" sz="1800" b="1" kern="0" dirty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1800" b="1" kern="0" dirty="0">
                <a:latin typeface="맑은 고딕" pitchFamily="50" charset="-127"/>
                <a:ea typeface="맑은 고딕" pitchFamily="50" charset="-127"/>
              </a:rPr>
              <a:t>을 수립</a:t>
            </a:r>
            <a:r>
              <a:rPr lang="en-US" altLang="ko-KR" sz="1800" b="1" kern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800" b="1" kern="0" dirty="0" smtClean="0">
                <a:latin typeface="맑은 고딕" pitchFamily="50" charset="-127"/>
                <a:ea typeface="맑은 고딕" pitchFamily="50" charset="-127"/>
              </a:rPr>
              <a:t>2012.10</a:t>
            </a:r>
            <a:r>
              <a:rPr lang="ko-KR" altLang="en-US" sz="1800" b="1" kern="0" dirty="0" smtClean="0">
                <a:latin typeface="맑은 고딕" pitchFamily="50" charset="-127"/>
                <a:ea typeface="맑은 고딕" pitchFamily="50" charset="-127"/>
              </a:rPr>
              <a:t>월</a:t>
            </a:r>
            <a:r>
              <a:rPr lang="en-US" altLang="ko-KR" sz="1800" b="1" kern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kern="0" dirty="0">
                <a:latin typeface="맑은 고딕" pitchFamily="50" charset="-127"/>
                <a:ea typeface="맑은 고딕" pitchFamily="50" charset="-127"/>
              </a:rPr>
              <a:t>하여 자생력 있는 공개</a:t>
            </a:r>
            <a:r>
              <a:rPr lang="en-US" altLang="ko-KR" sz="1800" kern="0" dirty="0">
                <a:latin typeface="맑은 고딕" pitchFamily="50" charset="-127"/>
                <a:ea typeface="맑은 고딕" pitchFamily="50" charset="-127"/>
              </a:rPr>
              <a:t>SW </a:t>
            </a:r>
            <a:r>
              <a:rPr lang="ko-KR" altLang="en-US" sz="1800" kern="0" dirty="0">
                <a:latin typeface="맑은 고딕" pitchFamily="50" charset="-127"/>
                <a:ea typeface="맑은 고딕" pitchFamily="50" charset="-127"/>
              </a:rPr>
              <a:t>생태계 </a:t>
            </a:r>
            <a:r>
              <a:rPr lang="ko-KR" altLang="en-US" sz="1800" kern="0" dirty="0" smtClean="0">
                <a:latin typeface="맑은 고딕" pitchFamily="50" charset="-127"/>
                <a:ea typeface="맑은 고딕" pitchFamily="50" charset="-127"/>
              </a:rPr>
              <a:t>조성</a:t>
            </a:r>
            <a:endParaRPr lang="en-US" altLang="ko-KR" sz="1800" kern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 descr="역량프라자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315" y="2490422"/>
            <a:ext cx="7456342" cy="381889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 bwMode="auto">
          <a:xfrm>
            <a:off x="2067905" y="2276872"/>
            <a:ext cx="4376303" cy="3693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31750">
              <a:bevelT w="0" h="25400"/>
              <a:contourClr>
                <a:schemeClr val="bg1"/>
              </a:contourClr>
            </a:sp3d>
          </a:bodyPr>
          <a:lstStyle/>
          <a:p>
            <a:pPr algn="ctr">
              <a:defRPr/>
            </a:pPr>
            <a:r>
              <a:rPr lang="ko-KR" altLang="en-US" sz="1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공개</a:t>
            </a:r>
            <a:r>
              <a:rPr lang="en-US" altLang="ko-KR" sz="1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SW Portal: http://oss.kr</a:t>
            </a:r>
            <a:endParaRPr lang="ko-KR" altLang="en-US" sz="18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21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8" y="2276872"/>
            <a:ext cx="4968552" cy="194421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오픈소스</a:t>
            </a:r>
            <a:r>
              <a:rPr lang="ko-KR" altLang="en-US" dirty="0"/>
              <a:t> </a:t>
            </a:r>
            <a:r>
              <a:rPr lang="ko-KR" altLang="en-US" dirty="0" smtClean="0"/>
              <a:t>지원사업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개발자센터</a:t>
            </a:r>
            <a:endParaRPr lang="ko-KR" altLang="en-US" sz="2000" dirty="0"/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467544" y="908720"/>
            <a:ext cx="8496944" cy="1368152"/>
          </a:xfrm>
          <a:prstGeom prst="roundRect">
            <a:avLst>
              <a:gd name="adj" fmla="val 1961"/>
            </a:avLst>
          </a:prstGeom>
          <a:gradFill rotWithShape="1">
            <a:gsLst>
              <a:gs pos="0">
                <a:schemeClr val="bg1"/>
              </a:gs>
              <a:gs pos="100000">
                <a:srgbClr val="E8E8E8"/>
              </a:gs>
            </a:gsLst>
            <a:lin ang="2700000" scaled="1"/>
          </a:gradFill>
          <a:ln w="19050" algn="ctr">
            <a:solidFill>
              <a:schemeClr val="tx2">
                <a:lumMod val="75000"/>
              </a:schemeClr>
            </a:solidFill>
            <a:round/>
            <a:headEnd/>
            <a:tailEnd/>
          </a:ln>
          <a:effectLst>
            <a:innerShdw blurRad="63500">
              <a:schemeClr val="tx1">
                <a:lumMod val="65000"/>
                <a:lumOff val="35000"/>
              </a:schemeClr>
            </a:inn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>
              <a:latin typeface="+mn-lt"/>
              <a:ea typeface="+mn-ea"/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6033" y="1052736"/>
            <a:ext cx="174625" cy="1746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직사각형 5"/>
          <p:cNvSpPr/>
          <p:nvPr/>
        </p:nvSpPr>
        <p:spPr bwMode="auto">
          <a:xfrm>
            <a:off x="773833" y="1004773"/>
            <a:ext cx="8118647" cy="320537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31750" prstMaterial="matte">
              <a:bevelT w="0" h="3810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fontAlgn="auto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  <a:defRPr/>
            </a:pPr>
            <a:r>
              <a:rPr lang="ko-KR" altLang="en-US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글로벌 공개</a:t>
            </a:r>
            <a:r>
              <a:rPr lang="en-US" altLang="ko-KR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SW </a:t>
            </a:r>
            <a:r>
              <a:rPr lang="ko-KR" altLang="en-US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프로젝트를 선도할 고급 </a:t>
            </a:r>
            <a:r>
              <a:rPr lang="ko-KR" altLang="en-US" dirty="0" err="1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오픈소</a:t>
            </a:r>
            <a:r>
              <a:rPr lang="ko-KR" altLang="en-US" dirty="0" err="1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스</a:t>
            </a:r>
            <a:r>
              <a:rPr lang="en-US" altLang="ko-KR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 </a:t>
            </a:r>
            <a:r>
              <a:rPr lang="ko-KR" altLang="en-US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인재 양성</a:t>
            </a:r>
            <a:endParaRPr lang="en-US" altLang="ko-KR" dirty="0">
              <a:ln w="11430"/>
              <a:solidFill>
                <a:schemeClr val="tx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683568" y="1484784"/>
            <a:ext cx="357190" cy="21431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직사각형 7"/>
          <p:cNvSpPr/>
          <p:nvPr/>
        </p:nvSpPr>
        <p:spPr bwMode="auto">
          <a:xfrm>
            <a:off x="1115616" y="1453172"/>
            <a:ext cx="7848872" cy="288541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31750" prstMaterial="matte">
              <a:bevelT w="0" h="3810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fontAlgn="auto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FF0000"/>
              </a:buClr>
              <a:defRPr/>
            </a:pPr>
            <a:r>
              <a:rPr lang="ko-KR" altLang="en-US" sz="18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매월 개발장려금 지급 및 </a:t>
            </a:r>
            <a:r>
              <a:rPr lang="en-US" altLang="ko-KR" sz="1800" dirty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24</a:t>
            </a:r>
            <a:r>
              <a:rPr lang="ko-KR" altLang="en-US" sz="1800" dirty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시간 </a:t>
            </a:r>
            <a:r>
              <a:rPr lang="ko-KR" altLang="en-US" sz="18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개발공간</a:t>
            </a:r>
            <a:r>
              <a:rPr lang="en-US" altLang="ko-KR" sz="18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(kosslab.kr)</a:t>
            </a:r>
            <a:r>
              <a:rPr lang="ko-KR" altLang="en-US" sz="18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 지원 </a:t>
            </a:r>
            <a:endParaRPr lang="en-US" altLang="ko-KR" sz="1800" dirty="0">
              <a:ln w="11430"/>
              <a:solidFill>
                <a:schemeClr val="tx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683568" y="1916832"/>
            <a:ext cx="357190" cy="21431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 bwMode="auto">
          <a:xfrm>
            <a:off x="1115616" y="1860822"/>
            <a:ext cx="7848872" cy="288541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31750" prstMaterial="matte">
              <a:bevelT w="0" h="3810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fontAlgn="auto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  <a:defRPr/>
            </a:pPr>
            <a:r>
              <a:rPr lang="ko-KR" altLang="en-US" sz="18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국내외 교육</a:t>
            </a:r>
            <a:r>
              <a:rPr lang="en-US" altLang="ko-KR" sz="18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·</a:t>
            </a:r>
            <a:r>
              <a:rPr lang="ko-KR" altLang="en-US" sz="1800" dirty="0" err="1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컨퍼런스</a:t>
            </a:r>
            <a:r>
              <a:rPr lang="ko-KR" altLang="en-US" sz="18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 참가지원 및 </a:t>
            </a:r>
            <a:r>
              <a:rPr lang="ko-KR" altLang="en-US" sz="1800" dirty="0" err="1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클라우드</a:t>
            </a:r>
            <a:r>
              <a:rPr lang="ko-KR" altLang="en-US" sz="18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 서비스 지원</a:t>
            </a:r>
            <a:endParaRPr lang="en-US" altLang="ko-KR" sz="1800" dirty="0">
              <a:ln w="11430"/>
              <a:solidFill>
                <a:schemeClr val="tx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62" y="3933056"/>
            <a:ext cx="8102325" cy="2636912"/>
          </a:xfrm>
          <a:prstGeom prst="rect">
            <a:avLst/>
          </a:prstGeo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91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오픈소스</a:t>
            </a:r>
            <a:r>
              <a:rPr lang="ko-KR" altLang="en-US" dirty="0"/>
              <a:t> 지원사업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공개</a:t>
            </a:r>
            <a:r>
              <a:rPr lang="en-US" altLang="ko-KR" sz="2000" dirty="0" smtClean="0"/>
              <a:t>SW </a:t>
            </a:r>
            <a:r>
              <a:rPr lang="ko-KR" altLang="en-US" sz="2000" dirty="0" smtClean="0"/>
              <a:t>개발자대회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395536" y="841215"/>
            <a:ext cx="8496944" cy="1363650"/>
          </a:xfrm>
          <a:prstGeom prst="roundRect">
            <a:avLst>
              <a:gd name="adj" fmla="val 1961"/>
            </a:avLst>
          </a:prstGeom>
          <a:gradFill rotWithShape="1">
            <a:gsLst>
              <a:gs pos="0">
                <a:schemeClr val="bg1"/>
              </a:gs>
              <a:gs pos="100000">
                <a:srgbClr val="E8E8E8"/>
              </a:gs>
            </a:gsLst>
            <a:lin ang="2700000" scaled="1"/>
          </a:gradFill>
          <a:ln w="19050" algn="ctr">
            <a:solidFill>
              <a:schemeClr val="tx2">
                <a:lumMod val="75000"/>
              </a:schemeClr>
            </a:solidFill>
            <a:round/>
            <a:headEnd/>
            <a:tailEnd/>
          </a:ln>
          <a:effectLst>
            <a:innerShdw blurRad="63500">
              <a:schemeClr val="tx1">
                <a:lumMod val="65000"/>
                <a:lumOff val="35000"/>
              </a:schemeClr>
            </a:inn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>
              <a:latin typeface="+mn-lt"/>
              <a:ea typeface="+mn-ea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025" y="907922"/>
            <a:ext cx="174625" cy="1746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" name="직사각형 6"/>
          <p:cNvSpPr/>
          <p:nvPr/>
        </p:nvSpPr>
        <p:spPr bwMode="auto">
          <a:xfrm>
            <a:off x="701825" y="924200"/>
            <a:ext cx="8118647" cy="320537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31750" prstMaterial="matte">
              <a:bevelT w="0" h="3810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fontAlgn="auto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  <a:defRPr/>
            </a:pPr>
            <a:r>
              <a:rPr lang="ko-KR" altLang="en-US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공개</a:t>
            </a:r>
            <a:r>
              <a:rPr lang="en-US" altLang="ko-KR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SW </a:t>
            </a:r>
            <a:r>
              <a:rPr lang="ko-KR" altLang="en-US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개발자 대회</a:t>
            </a:r>
            <a:r>
              <a:rPr lang="en-US" altLang="ko-KR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(OSS Developer Contest)</a:t>
            </a:r>
            <a:endParaRPr lang="en-US" altLang="ko-KR" dirty="0">
              <a:ln w="11430"/>
              <a:solidFill>
                <a:schemeClr val="tx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611560" y="1406792"/>
            <a:ext cx="357190" cy="21431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043608" y="1397193"/>
            <a:ext cx="7848872" cy="25648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31750" prstMaterial="matte">
              <a:bevelT w="0" h="3810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fontAlgn="auto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  <a:defRPr/>
            </a:pPr>
            <a:r>
              <a:rPr lang="ko-KR" altLang="en-US" sz="1600" dirty="0" err="1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초중고</a:t>
            </a:r>
            <a:r>
              <a:rPr lang="en-US" altLang="ko-KR" sz="16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, </a:t>
            </a:r>
            <a:r>
              <a:rPr lang="ko-KR" altLang="en-US" sz="16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대학생 및 일반 개발자 모두 참여가능</a:t>
            </a:r>
            <a:r>
              <a:rPr lang="en-US" altLang="ko-KR" sz="16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(</a:t>
            </a:r>
            <a:r>
              <a:rPr lang="ko-KR" altLang="en-US" sz="16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대상</a:t>
            </a:r>
            <a:r>
              <a:rPr lang="en-US" altLang="ko-KR" sz="16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: </a:t>
            </a:r>
            <a:r>
              <a:rPr lang="ko-KR" altLang="en-US" sz="16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장관 표창</a:t>
            </a:r>
            <a:r>
              <a:rPr lang="en-US" altLang="ko-KR" sz="16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)</a:t>
            </a:r>
            <a:endParaRPr lang="en-US" altLang="ko-KR" sz="1600" dirty="0">
              <a:ln w="11430"/>
              <a:solidFill>
                <a:schemeClr val="tx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611560" y="1838840"/>
            <a:ext cx="357190" cy="21431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1043608" y="1829241"/>
            <a:ext cx="7848872" cy="25648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31750" prstMaterial="matte">
              <a:bevelT w="0" h="3810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fontAlgn="auto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  <a:defRPr/>
            </a:pPr>
            <a:r>
              <a:rPr lang="ko-KR" altLang="en-US" sz="16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매년 </a:t>
            </a:r>
            <a:r>
              <a:rPr lang="en-US" altLang="ko-KR" sz="16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5~6</a:t>
            </a:r>
            <a:r>
              <a:rPr lang="ko-KR" altLang="en-US" sz="16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월 신청</a:t>
            </a:r>
            <a:r>
              <a:rPr lang="en-US" altLang="ko-KR" sz="16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(project.oss.kr </a:t>
            </a:r>
            <a:r>
              <a:rPr lang="ko-KR" altLang="en-US" sz="16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또는</a:t>
            </a:r>
            <a:r>
              <a:rPr lang="en-US" altLang="ko-KR" sz="16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 oss.kr)</a:t>
            </a:r>
            <a:endParaRPr lang="en-US" altLang="ko-KR" sz="1600" dirty="0">
              <a:ln w="11430"/>
              <a:solidFill>
                <a:schemeClr val="tx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pic>
        <p:nvPicPr>
          <p:cNvPr id="12" name="그림 11" descr="화면 캡처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222280"/>
            <a:ext cx="4971346" cy="4414213"/>
          </a:xfrm>
          <a:prstGeom prst="rect">
            <a:avLst/>
          </a:prstGeo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49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오픈소스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SW </a:t>
            </a:r>
            <a:r>
              <a:rPr lang="ko-KR" altLang="en-US" dirty="0" smtClean="0"/>
              <a:t>개발 구상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그림 3" descr="화면 캡처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59" y="1328973"/>
            <a:ext cx="4554681" cy="4044243"/>
          </a:xfrm>
          <a:prstGeom prst="rect">
            <a:avLst/>
          </a:prstGeom>
        </p:spPr>
      </p:pic>
      <p:sp>
        <p:nvSpPr>
          <p:cNvPr id="5" name="왼쪽/오른쪽/위쪽/아래쪽 설명선 4">
            <a:hlinkClick r:id="rId4"/>
          </p:cNvPr>
          <p:cNvSpPr/>
          <p:nvPr/>
        </p:nvSpPr>
        <p:spPr>
          <a:xfrm>
            <a:off x="8244408" y="1052736"/>
            <a:ext cx="720080" cy="648072"/>
          </a:xfrm>
          <a:prstGeom prst="quadArrowCallout">
            <a:avLst/>
          </a:prstGeom>
          <a:gradFill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9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2040" y="1197907"/>
            <a:ext cx="28803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+mn-ea"/>
                <a:ea typeface="+mn-ea"/>
              </a:rPr>
              <a:t>참가 분야</a:t>
            </a:r>
            <a:endParaRPr lang="en-US" altLang="ko-KR" b="1" dirty="0" smtClean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+mn-ea"/>
                <a:ea typeface="+mn-ea"/>
              </a:rPr>
              <a:t>1) </a:t>
            </a:r>
            <a:r>
              <a:rPr lang="ko-KR" altLang="en-US" dirty="0" smtClean="0">
                <a:latin typeface="+mn-ea"/>
                <a:ea typeface="+mn-ea"/>
              </a:rPr>
              <a:t>학습용</a:t>
            </a:r>
            <a:r>
              <a:rPr lang="en-US" altLang="ko-KR" dirty="0" smtClean="0">
                <a:latin typeface="+mn-ea"/>
                <a:ea typeface="+mn-ea"/>
              </a:rPr>
              <a:t>SW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+mn-ea"/>
                <a:ea typeface="+mn-ea"/>
              </a:rPr>
              <a:t>2) </a:t>
            </a:r>
            <a:r>
              <a:rPr lang="ko-KR" altLang="en-US" dirty="0" err="1" smtClean="0">
                <a:latin typeface="+mn-ea"/>
                <a:ea typeface="+mn-ea"/>
              </a:rPr>
              <a:t>모바일</a:t>
            </a:r>
            <a:r>
              <a:rPr lang="en-US" altLang="ko-KR" dirty="0" smtClean="0">
                <a:latin typeface="+mn-ea"/>
                <a:ea typeface="+mn-ea"/>
              </a:rPr>
              <a:t>SW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+mn-ea"/>
                <a:ea typeface="+mn-ea"/>
              </a:rPr>
              <a:t>3) </a:t>
            </a:r>
            <a:r>
              <a:rPr lang="ko-KR" altLang="en-US" dirty="0" err="1" smtClean="0">
                <a:latin typeface="+mn-ea"/>
                <a:ea typeface="+mn-ea"/>
              </a:rPr>
              <a:t>클라우드</a:t>
            </a:r>
            <a:r>
              <a:rPr lang="en-US" altLang="ko-KR" dirty="0" smtClean="0">
                <a:latin typeface="+mn-ea"/>
                <a:ea typeface="+mn-ea"/>
              </a:rPr>
              <a:t>SW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+mn-ea"/>
                <a:ea typeface="+mn-ea"/>
              </a:rPr>
              <a:t>4) </a:t>
            </a:r>
            <a:r>
              <a:rPr lang="ko-KR" altLang="en-US" dirty="0" err="1" smtClean="0">
                <a:latin typeface="+mn-ea"/>
                <a:ea typeface="+mn-ea"/>
              </a:rPr>
              <a:t>빅데이터</a:t>
            </a:r>
            <a:r>
              <a:rPr lang="en-US" altLang="ko-KR" dirty="0" smtClean="0">
                <a:latin typeface="+mn-ea"/>
                <a:ea typeface="+mn-ea"/>
              </a:rPr>
              <a:t>SW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+mn-ea"/>
                <a:ea typeface="+mn-ea"/>
              </a:rPr>
              <a:t>5) </a:t>
            </a:r>
            <a:r>
              <a:rPr lang="ko-KR" altLang="en-US" dirty="0" smtClean="0">
                <a:latin typeface="+mn-ea"/>
                <a:ea typeface="+mn-ea"/>
              </a:rPr>
              <a:t>사물인터넷</a:t>
            </a:r>
            <a:r>
              <a:rPr lang="en-US" altLang="ko-KR" dirty="0" smtClean="0">
                <a:latin typeface="+mn-ea"/>
                <a:ea typeface="+mn-ea"/>
              </a:rPr>
              <a:t>SW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+mn-ea"/>
                <a:ea typeface="+mn-ea"/>
              </a:rPr>
              <a:t>6) </a:t>
            </a:r>
            <a:r>
              <a:rPr lang="ko-KR" altLang="en-US" dirty="0" smtClean="0">
                <a:latin typeface="+mn-ea"/>
                <a:ea typeface="+mn-ea"/>
              </a:rPr>
              <a:t>응용</a:t>
            </a:r>
            <a:r>
              <a:rPr lang="en-US" altLang="ko-KR" dirty="0" smtClean="0">
                <a:latin typeface="+mn-ea"/>
                <a:ea typeface="+mn-ea"/>
              </a:rPr>
              <a:t>SW</a:t>
            </a:r>
            <a:endParaRPr lang="en-US" altLang="ko-KR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+mn-ea"/>
                <a:ea typeface="+mn-ea"/>
              </a:rPr>
              <a:t>7) </a:t>
            </a:r>
            <a:r>
              <a:rPr lang="ko-KR" altLang="en-US" dirty="0" smtClean="0">
                <a:latin typeface="+mn-ea"/>
                <a:ea typeface="+mn-ea"/>
              </a:rPr>
              <a:t>보안</a:t>
            </a:r>
            <a:r>
              <a:rPr lang="en-US" altLang="ko-KR" dirty="0" smtClean="0">
                <a:latin typeface="+mn-ea"/>
                <a:ea typeface="+mn-ea"/>
              </a:rPr>
              <a:t>SW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+mn-ea"/>
                <a:ea typeface="+mn-ea"/>
              </a:rPr>
              <a:t>8) </a:t>
            </a:r>
            <a:r>
              <a:rPr lang="ko-KR" altLang="en-US" dirty="0" smtClean="0">
                <a:latin typeface="+mn-ea"/>
                <a:ea typeface="+mn-ea"/>
              </a:rPr>
              <a:t>기타</a:t>
            </a:r>
            <a:r>
              <a:rPr lang="en-US" altLang="ko-KR" dirty="0" smtClean="0">
                <a:latin typeface="+mn-ea"/>
                <a:ea typeface="+mn-ea"/>
              </a:rPr>
              <a:t>SW</a:t>
            </a:r>
          </a:p>
        </p:txBody>
      </p:sp>
      <p:sp>
        <p:nvSpPr>
          <p:cNvPr id="9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251520" y="6571083"/>
            <a:ext cx="5768280" cy="365125"/>
          </a:xfrm>
        </p:spPr>
        <p:txBody>
          <a:bodyPr/>
          <a:lstStyle/>
          <a:p>
            <a:r>
              <a:rPr lang="ko-KR" altLang="en-US" dirty="0" smtClean="0"/>
              <a:t>서경대학교 컴퓨터과학과 전공역량강화프로그램 이지영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177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제안 </a:t>
            </a:r>
            <a:r>
              <a:rPr lang="ko-KR" altLang="en-US" dirty="0" smtClean="0"/>
              <a:t>내용 </a:t>
            </a:r>
            <a:r>
              <a:rPr lang="en-US" altLang="ko-KR" dirty="0" smtClean="0"/>
              <a:t>-&gt; </a:t>
            </a:r>
            <a:r>
              <a:rPr lang="ko-KR" altLang="en-US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자기학번</a:t>
            </a:r>
            <a:r>
              <a:rPr lang="en-US" altLang="ko-KR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OSS.doc </a:t>
            </a:r>
            <a:r>
              <a:rPr lang="ko-KR" altLang="en-US" dirty="0" smtClean="0"/>
              <a:t>로 저장</a:t>
            </a:r>
            <a:r>
              <a:rPr lang="en-US" altLang="ko-KR" dirty="0" smtClean="0"/>
              <a:t>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제목 </a:t>
            </a:r>
            <a:r>
              <a:rPr lang="en-US" altLang="ko-KR" dirty="0" smtClean="0"/>
              <a:t>: 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주요기능 </a:t>
            </a:r>
            <a:r>
              <a:rPr lang="en-US" altLang="ko-KR" dirty="0" smtClean="0"/>
              <a:t>: 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특징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err="1" smtClean="0"/>
              <a:t>오픈소스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SW </a:t>
            </a:r>
            <a:r>
              <a:rPr lang="ko-KR" altLang="en-US" dirty="0" smtClean="0"/>
              <a:t>개발 제안서 쓰기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984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4"/>
          <a:stretch/>
        </p:blipFill>
        <p:spPr>
          <a:xfrm>
            <a:off x="-2" y="812398"/>
            <a:ext cx="9144000" cy="6055511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컴퓨터과학과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-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전공심화프로그램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28600" y="1124744"/>
            <a:ext cx="8686800" cy="465797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4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2</a:t>
            </a:r>
            <a:r>
              <a:rPr lang="ko-KR" altLang="en-US" sz="4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부</a:t>
            </a:r>
            <a:r>
              <a:rPr lang="en-US" altLang="ko-KR" sz="4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. </a:t>
            </a:r>
            <a:r>
              <a:rPr lang="ko-KR" altLang="en-US" sz="40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오픈소스</a:t>
            </a:r>
            <a:r>
              <a:rPr lang="ko-KR" altLang="en-US" sz="4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저장소 </a:t>
            </a:r>
            <a:r>
              <a:rPr lang="en-US" altLang="ko-KR" sz="4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GitHub</a:t>
            </a:r>
          </a:p>
          <a:p>
            <a:pPr marL="0" indent="0">
              <a:buNone/>
            </a:pPr>
            <a:endParaRPr lang="en-US" altLang="ko-KR" sz="28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    1. GitHub </a:t>
            </a:r>
            <a:r>
              <a:rPr lang="ko-KR" altLang="en-US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이해</a:t>
            </a:r>
            <a:endParaRPr lang="en-US" altLang="ko-KR" sz="28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800" dirty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en-US" altLang="ko-KR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   2. GitHub </a:t>
            </a:r>
            <a:r>
              <a:rPr lang="ko-KR" altLang="en-US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시작하기</a:t>
            </a:r>
            <a:endParaRPr lang="en-US" altLang="ko-KR" sz="28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800" dirty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en-US" altLang="ko-KR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   3. GitHub </a:t>
            </a:r>
            <a:r>
              <a:rPr lang="ko-KR" altLang="en-US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프로젝트 보기</a:t>
            </a:r>
            <a:endParaRPr lang="en-US" altLang="ko-KR" sz="28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800" dirty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en-US" altLang="ko-KR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   4. GitHub </a:t>
            </a:r>
            <a:r>
              <a:rPr lang="ko-KR" altLang="en-US" sz="28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리포지토리</a:t>
            </a:r>
            <a:r>
              <a:rPr lang="en-US" altLang="ko-KR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생성</a:t>
            </a:r>
            <a:endParaRPr lang="en-US" altLang="ko-KR" sz="28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800" dirty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en-US" altLang="ko-KR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   5. GitHub </a:t>
            </a:r>
            <a:r>
              <a:rPr lang="ko-KR" altLang="en-US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사</a:t>
            </a:r>
            <a:r>
              <a:rPr lang="ko-KR" altLang="en-US" sz="2800" dirty="0">
                <a:latin typeface="HY동녘B" panose="02030600000101010101" pitchFamily="18" charset="-127"/>
                <a:ea typeface="HY동녘B" panose="02030600000101010101" pitchFamily="18" charset="-127"/>
              </a:rPr>
              <a:t>용</a:t>
            </a:r>
            <a:r>
              <a:rPr lang="ko-KR" altLang="en-US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하기</a:t>
            </a:r>
            <a:r>
              <a:rPr lang="en-US" altLang="ko-KR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8858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GitHub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GitHub</a:t>
            </a:r>
          </a:p>
          <a:p>
            <a:pPr lvl="1"/>
            <a:r>
              <a:rPr lang="en-US" altLang="ko-KR" dirty="0" err="1" smtClean="0"/>
              <a:t>Git</a:t>
            </a:r>
            <a:endParaRPr lang="en-US" altLang="ko-KR" dirty="0"/>
          </a:p>
          <a:p>
            <a:pPr lvl="2"/>
            <a:r>
              <a:rPr lang="ko-KR" altLang="en-US" sz="1800" dirty="0" smtClean="0"/>
              <a:t>분산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버전 관리 시스템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프로젝트의 이력관리 시스템</a:t>
            </a:r>
            <a:endParaRPr lang="en-US" altLang="ko-KR" sz="1800" dirty="0" smtClean="0"/>
          </a:p>
          <a:p>
            <a:pPr lvl="2"/>
            <a:r>
              <a:rPr lang="ko-KR" altLang="en-US" sz="1800" dirty="0" smtClean="0"/>
              <a:t>사용 시 장점</a:t>
            </a:r>
            <a:endParaRPr lang="en-US" altLang="ko-KR" sz="1800" dirty="0" smtClean="0"/>
          </a:p>
          <a:p>
            <a:pPr lvl="3"/>
            <a:r>
              <a:rPr lang="ko-KR" altLang="en-US" dirty="0" smtClean="0">
                <a:latin typeface="+mn-ea"/>
                <a:ea typeface="+mn-ea"/>
              </a:rPr>
              <a:t>변경취소 기능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모든 변경에 대한 </a:t>
            </a:r>
            <a:r>
              <a:rPr lang="en-US" altLang="ko-KR" dirty="0" smtClean="0">
                <a:latin typeface="+mn-ea"/>
                <a:ea typeface="+mn-ea"/>
              </a:rPr>
              <a:t>history, </a:t>
            </a:r>
            <a:r>
              <a:rPr lang="ko-KR" altLang="en-US" dirty="0" smtClean="0">
                <a:latin typeface="+mn-ea"/>
                <a:ea typeface="+mn-ea"/>
              </a:rPr>
              <a:t>변경 이유 기록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변경 </a:t>
            </a:r>
            <a:r>
              <a:rPr lang="en-US" altLang="ko-KR" dirty="0" smtClean="0">
                <a:latin typeface="+mn-ea"/>
                <a:ea typeface="+mn-ea"/>
              </a:rPr>
              <a:t>branch history, </a:t>
            </a:r>
            <a:r>
              <a:rPr lang="ko-KR" altLang="en-US" dirty="0" smtClean="0">
                <a:latin typeface="+mn-ea"/>
                <a:ea typeface="+mn-ea"/>
              </a:rPr>
              <a:t>공동개발 지원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 smtClean="0">
                <a:latin typeface="+mn-ea"/>
                <a:ea typeface="+mn-ea"/>
              </a:rPr>
              <a:t>기능 병합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충돌해결능력 등</a:t>
            </a:r>
            <a:r>
              <a:rPr lang="en-US" altLang="ko-KR" dirty="0" smtClean="0">
                <a:latin typeface="+mn-ea"/>
                <a:ea typeface="+mn-ea"/>
              </a:rPr>
              <a:t>)</a:t>
            </a:r>
          </a:p>
          <a:p>
            <a:pPr lvl="3"/>
            <a:endParaRPr lang="en-US" altLang="ko-KR" sz="1000" dirty="0" smtClean="0"/>
          </a:p>
          <a:p>
            <a:pPr lvl="1"/>
            <a:r>
              <a:rPr lang="en-US" altLang="ko-KR" dirty="0" smtClean="0"/>
              <a:t>GitHub </a:t>
            </a:r>
          </a:p>
          <a:p>
            <a:pPr lvl="2"/>
            <a:r>
              <a:rPr lang="en-US" altLang="ko-KR" sz="2000" dirty="0" err="1" smtClean="0"/>
              <a:t>Git</a:t>
            </a:r>
            <a:r>
              <a:rPr lang="ko-KR" altLang="en-US" sz="2000" dirty="0" smtClean="0"/>
              <a:t>을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사용할 수 있는 웹사이트</a:t>
            </a:r>
            <a:endParaRPr lang="en-US" altLang="ko-KR" sz="2000" dirty="0" smtClean="0"/>
          </a:p>
          <a:p>
            <a:pPr lvl="2"/>
            <a:r>
              <a:rPr lang="ko-KR" altLang="en-US" sz="2000" dirty="0" smtClean="0"/>
              <a:t>사용시 장점</a:t>
            </a:r>
            <a:endParaRPr lang="en-US" altLang="ko-KR" sz="2000" dirty="0" smtClean="0"/>
          </a:p>
          <a:p>
            <a:pPr lvl="3"/>
            <a:r>
              <a:rPr lang="ko-KR" altLang="en-US" dirty="0" smtClean="0">
                <a:latin typeface="+mn-ea"/>
                <a:ea typeface="+mn-ea"/>
              </a:rPr>
              <a:t>기록 요구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dirty="0" smtClean="0">
                <a:latin typeface="+mn-ea"/>
                <a:ea typeface="+mn-ea"/>
              </a:rPr>
              <a:t>: </a:t>
            </a:r>
            <a:r>
              <a:rPr lang="ko-KR" altLang="en-US" dirty="0" smtClean="0">
                <a:latin typeface="+mn-ea"/>
                <a:ea typeface="+mn-ea"/>
              </a:rPr>
              <a:t>버그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기록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개발하고 싶은 새로운 기능 구체화</a:t>
            </a:r>
            <a:endParaRPr lang="en-US" altLang="ko-KR" dirty="0" smtClean="0">
              <a:latin typeface="+mn-ea"/>
              <a:ea typeface="+mn-ea"/>
            </a:endParaRPr>
          </a:p>
          <a:p>
            <a:pPr lvl="3"/>
            <a:r>
              <a:rPr lang="ko-KR" altLang="en-US" dirty="0" smtClean="0">
                <a:latin typeface="+mn-ea"/>
                <a:ea typeface="+mn-ea"/>
              </a:rPr>
              <a:t>독립된 </a:t>
            </a:r>
            <a:r>
              <a:rPr lang="en-US" altLang="ko-KR" dirty="0" smtClean="0">
                <a:latin typeface="+mn-ea"/>
                <a:ea typeface="+mn-ea"/>
              </a:rPr>
              <a:t>history</a:t>
            </a:r>
            <a:r>
              <a:rPr lang="ko-KR" altLang="en-US" dirty="0" smtClean="0">
                <a:latin typeface="+mn-ea"/>
                <a:ea typeface="+mn-ea"/>
              </a:rPr>
              <a:t>에 대한 협력 </a:t>
            </a:r>
            <a:r>
              <a:rPr lang="en-US" altLang="ko-KR" dirty="0" smtClean="0">
                <a:latin typeface="+mn-ea"/>
                <a:ea typeface="+mn-ea"/>
              </a:rPr>
              <a:t>: branch</a:t>
            </a:r>
            <a:r>
              <a:rPr lang="ko-KR" altLang="en-US" dirty="0" smtClean="0">
                <a:latin typeface="+mn-ea"/>
                <a:ea typeface="+mn-ea"/>
              </a:rPr>
              <a:t>와 </a:t>
            </a:r>
            <a:r>
              <a:rPr lang="en-US" altLang="ko-KR" dirty="0" smtClean="0">
                <a:latin typeface="+mn-ea"/>
                <a:ea typeface="+mn-ea"/>
              </a:rPr>
              <a:t>pull request </a:t>
            </a:r>
            <a:r>
              <a:rPr lang="ko-KR" altLang="en-US" dirty="0" smtClean="0">
                <a:latin typeface="+mn-ea"/>
                <a:ea typeface="+mn-ea"/>
              </a:rPr>
              <a:t>기능 이용</a:t>
            </a:r>
            <a:endParaRPr lang="en-US" altLang="ko-KR" dirty="0" smtClean="0">
              <a:latin typeface="+mn-ea"/>
              <a:ea typeface="+mn-ea"/>
            </a:endParaRPr>
          </a:p>
          <a:p>
            <a:pPr lvl="3"/>
            <a:r>
              <a:rPr lang="ko-KR" altLang="en-US" dirty="0" smtClean="0">
                <a:latin typeface="+mn-ea"/>
                <a:ea typeface="+mn-ea"/>
              </a:rPr>
              <a:t>진행중인 작업 검토 </a:t>
            </a:r>
            <a:r>
              <a:rPr lang="en-US" altLang="ko-KR" dirty="0" smtClean="0">
                <a:latin typeface="+mn-ea"/>
                <a:ea typeface="+mn-ea"/>
              </a:rPr>
              <a:t>: pull request </a:t>
            </a:r>
            <a:r>
              <a:rPr lang="ko-KR" altLang="en-US" dirty="0" smtClean="0">
                <a:latin typeface="+mn-ea"/>
                <a:ea typeface="+mn-ea"/>
              </a:rPr>
              <a:t>목록 보기 </a:t>
            </a:r>
            <a:endParaRPr lang="en-US" altLang="ko-KR" dirty="0" smtClean="0">
              <a:latin typeface="+mn-ea"/>
              <a:ea typeface="+mn-ea"/>
            </a:endParaRPr>
          </a:p>
          <a:p>
            <a:pPr lvl="3"/>
            <a:r>
              <a:rPr lang="ko-KR" altLang="en-US" dirty="0" smtClean="0">
                <a:latin typeface="+mn-ea"/>
                <a:ea typeface="+mn-ea"/>
              </a:rPr>
              <a:t>팀의 작업 진척 확인 </a:t>
            </a:r>
            <a:r>
              <a:rPr lang="en-US" altLang="ko-KR" dirty="0" smtClean="0">
                <a:latin typeface="+mn-ea"/>
                <a:ea typeface="+mn-ea"/>
              </a:rPr>
              <a:t>: pulse, commit history </a:t>
            </a:r>
            <a:r>
              <a:rPr lang="ko-KR" altLang="en-US" dirty="0" smtClean="0">
                <a:latin typeface="+mn-ea"/>
                <a:ea typeface="+mn-ea"/>
              </a:rPr>
              <a:t>기능 이용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서경대학교 컴퓨터과학과 전공역량강화프로그램 이지영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45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en-US" altLang="ko-KR" dirty="0"/>
              <a:t>GitHub </a:t>
            </a:r>
            <a:r>
              <a:rPr lang="ko-KR" altLang="en-US" dirty="0"/>
              <a:t>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관련 개념</a:t>
            </a:r>
            <a:endParaRPr lang="en-US" altLang="ko-KR" dirty="0" smtClean="0"/>
          </a:p>
          <a:p>
            <a:pPr marL="357187" lvl="1" indent="0">
              <a:buNone/>
            </a:pP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654333"/>
              </p:ext>
            </p:extLst>
          </p:nvPr>
        </p:nvGraphicFramePr>
        <p:xfrm>
          <a:off x="83125" y="1476776"/>
          <a:ext cx="8964488" cy="4760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571"/>
                <a:gridCol w="3774223"/>
                <a:gridCol w="3437694"/>
              </a:tblGrid>
              <a:tr h="419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개념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의미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사용 예</a:t>
                      </a:r>
                      <a:endParaRPr lang="ko-KR" altLang="en-US" sz="1600" dirty="0"/>
                    </a:p>
                  </a:txBody>
                  <a:tcPr/>
                </a:tc>
              </a:tr>
              <a:tr h="5857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commit</a:t>
                      </a:r>
                      <a:r>
                        <a:rPr lang="ko-KR" altLang="en-US" sz="1600" b="1" dirty="0" smtClean="0"/>
                        <a:t> 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파일에 변경 내용을 저장할 때마다 생성됨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</a:t>
                      </a:r>
                      <a:r>
                        <a:rPr lang="ko-KR" altLang="en-US" sz="1400" dirty="0" smtClean="0"/>
                        <a:t>이 변경내용을 </a:t>
                      </a:r>
                      <a:r>
                        <a:rPr lang="en-US" altLang="ko-KR" sz="1400" dirty="0" smtClean="0"/>
                        <a:t>commit</a:t>
                      </a:r>
                      <a:r>
                        <a:rPr lang="ko-KR" altLang="en-US" sz="1400" dirty="0" smtClean="0"/>
                        <a:t>하고 이를 </a:t>
                      </a:r>
                      <a:r>
                        <a:rPr lang="en-US" altLang="ko-KR" sz="1400" dirty="0" smtClean="0"/>
                        <a:t>GitHub</a:t>
                      </a:r>
                      <a:r>
                        <a:rPr lang="ko-KR" altLang="en-US" sz="1400" dirty="0" smtClean="0"/>
                        <a:t>로 </a:t>
                      </a:r>
                      <a:r>
                        <a:rPr lang="en-US" altLang="ko-KR" sz="1400" dirty="0" smtClean="0"/>
                        <a:t>push</a:t>
                      </a:r>
                      <a:r>
                        <a:rPr lang="ko-KR" altLang="en-US" sz="1400" dirty="0" smtClean="0"/>
                        <a:t>하자</a:t>
                      </a:r>
                      <a:r>
                        <a:rPr lang="en-US" altLang="ko-KR" sz="1400" dirty="0" smtClean="0"/>
                        <a:t>”</a:t>
                      </a:r>
                      <a:endParaRPr lang="ko-KR" altLang="en-US" sz="1400" dirty="0"/>
                    </a:p>
                  </a:txBody>
                  <a:tcPr/>
                </a:tc>
              </a:tr>
              <a:tr h="5857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commit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ko-KR" altLang="en-US" sz="1600" b="1" baseline="0" dirty="0" smtClean="0"/>
                        <a:t>메시지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commit</a:t>
                      </a:r>
                      <a:r>
                        <a:rPr lang="ko-KR" altLang="en-US" sz="1400" dirty="0" smtClean="0"/>
                        <a:t>을 생성할 때 마다 왜 변경을 하였는지 이유를 설명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</a:t>
                      </a:r>
                      <a:r>
                        <a:rPr lang="ko-KR" altLang="en-US" sz="1400" dirty="0" smtClean="0"/>
                        <a:t>새로운 가이드라인에 대한 연아의 의견을 </a:t>
                      </a:r>
                      <a:r>
                        <a:rPr lang="en-US" altLang="ko-KR" sz="1400" dirty="0" smtClean="0"/>
                        <a:t>commit</a:t>
                      </a:r>
                      <a:r>
                        <a:rPr lang="ko-KR" altLang="en-US" sz="1400" dirty="0" smtClean="0"/>
                        <a:t>메시지에 꼭 넣으세요</a:t>
                      </a:r>
                      <a:r>
                        <a:rPr lang="en-US" altLang="ko-KR" sz="1400" dirty="0" smtClean="0"/>
                        <a:t>”</a:t>
                      </a:r>
                      <a:endParaRPr lang="ko-KR" altLang="en-US" sz="1400" dirty="0"/>
                    </a:p>
                  </a:txBody>
                  <a:tcPr/>
                </a:tc>
              </a:tr>
              <a:tr h="5857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branch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테스트나 새로운 기능 개발을 위해 사용할 수 있는 따로 떨어진 독립적인 </a:t>
                      </a:r>
                      <a:r>
                        <a:rPr lang="en-US" altLang="ko-KR" sz="1400" dirty="0" smtClean="0"/>
                        <a:t>commit</a:t>
                      </a:r>
                      <a:r>
                        <a:rPr lang="ko-KR" altLang="en-US" sz="1400" dirty="0" smtClean="0"/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</a:t>
                      </a:r>
                      <a:r>
                        <a:rPr lang="ko-KR" altLang="en-US" sz="1400" dirty="0" smtClean="0"/>
                        <a:t>새로운 검색기능 구현을 위해 </a:t>
                      </a:r>
                      <a:r>
                        <a:rPr lang="en-US" altLang="ko-KR" sz="1400" dirty="0" smtClean="0"/>
                        <a:t>branch</a:t>
                      </a:r>
                      <a:r>
                        <a:rPr lang="ko-KR" altLang="en-US" sz="1400" dirty="0" smtClean="0"/>
                        <a:t>를 생성합시다</a:t>
                      </a:r>
                      <a:r>
                        <a:rPr lang="en-US" altLang="ko-KR" sz="1400" dirty="0" smtClean="0"/>
                        <a:t>”</a:t>
                      </a:r>
                      <a:endParaRPr lang="ko-KR" altLang="en-US" sz="1400" dirty="0"/>
                    </a:p>
                  </a:txBody>
                  <a:tcPr/>
                </a:tc>
              </a:tr>
              <a:tr h="5857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master branch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새로운 </a:t>
                      </a:r>
                      <a:r>
                        <a:rPr lang="en-US" altLang="ko-KR" sz="1400" dirty="0" err="1" smtClean="0"/>
                        <a:t>Git</a:t>
                      </a:r>
                      <a:r>
                        <a:rPr lang="ko-KR" altLang="en-US" sz="1400" dirty="0" smtClean="0"/>
                        <a:t>프로젝트를 만들 때 마다 생성되는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dirty="0" smtClean="0"/>
                        <a:t>branch, </a:t>
                      </a:r>
                      <a:r>
                        <a:rPr lang="ko-KR" altLang="en-US" sz="1400" dirty="0" smtClean="0"/>
                        <a:t>최종 마무리되는 </a:t>
                      </a:r>
                      <a:r>
                        <a:rPr lang="en-US" altLang="ko-KR" sz="1400" dirty="0" smtClean="0"/>
                        <a:t>branch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“master</a:t>
                      </a:r>
                      <a:r>
                        <a:rPr lang="ko-KR" altLang="en-US" sz="1400" dirty="0" smtClean="0"/>
                        <a:t>로 바로 </a:t>
                      </a:r>
                      <a:r>
                        <a:rPr lang="en-US" altLang="ko-KR" sz="1400" dirty="0" smtClean="0"/>
                        <a:t>commit</a:t>
                      </a:r>
                      <a:r>
                        <a:rPr lang="ko-KR" altLang="en-US" sz="1400" dirty="0" smtClean="0"/>
                        <a:t>하면 안돼</a:t>
                      </a:r>
                      <a:r>
                        <a:rPr lang="en-US" altLang="ko-KR" sz="1400" dirty="0" smtClean="0"/>
                        <a:t>!”</a:t>
                      </a:r>
                      <a:endParaRPr lang="ko-KR" altLang="en-US" sz="1400" dirty="0"/>
                    </a:p>
                  </a:txBody>
                  <a:tcPr/>
                </a:tc>
              </a:tr>
              <a:tr h="8269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feature branch</a:t>
                      </a:r>
                    </a:p>
                    <a:p>
                      <a:pPr latinLnBrk="1"/>
                      <a:r>
                        <a:rPr lang="en-US" altLang="ko-KR" sz="1600" b="1" dirty="0" smtClean="0"/>
                        <a:t>(topic</a:t>
                      </a:r>
                      <a:r>
                        <a:rPr lang="en-US" altLang="ko-KR" sz="1600" b="1" baseline="0" dirty="0" smtClean="0"/>
                        <a:t> branch)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새로운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기능 개발을 위한 작업용 </a:t>
                      </a:r>
                      <a:r>
                        <a:rPr lang="en-US" altLang="ko-KR" sz="1400" dirty="0" smtClean="0"/>
                        <a:t>branch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“feature branch</a:t>
                      </a:r>
                      <a:r>
                        <a:rPr lang="ko-KR" altLang="en-US" sz="1400" dirty="0" smtClean="0"/>
                        <a:t>가 너무 많아</a:t>
                      </a:r>
                      <a:r>
                        <a:rPr lang="en-US" altLang="ko-KR" sz="1400" dirty="0" smtClean="0"/>
                        <a:t>. </a:t>
                      </a:r>
                      <a:r>
                        <a:rPr lang="ko-KR" altLang="en-US" sz="1400" dirty="0" smtClean="0"/>
                        <a:t>우선 이 중에서  </a:t>
                      </a:r>
                      <a:r>
                        <a:rPr lang="ko-KR" altLang="en-US" sz="1400" dirty="0" err="1" smtClean="0"/>
                        <a:t>두개</a:t>
                      </a:r>
                      <a:r>
                        <a:rPr lang="ko-KR" altLang="en-US" sz="1400" dirty="0" smtClean="0"/>
                        <a:t> 완료해서 출시하는데 집중하자</a:t>
                      </a:r>
                      <a:r>
                        <a:rPr lang="en-US" altLang="ko-KR" sz="1400" dirty="0" smtClean="0"/>
                        <a:t>.”</a:t>
                      </a:r>
                      <a:endParaRPr lang="ko-KR" altLang="en-US" sz="1400" dirty="0"/>
                    </a:p>
                  </a:txBody>
                  <a:tcPr/>
                </a:tc>
              </a:tr>
              <a:tr h="5857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release branch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구버전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소프트웨어 지원을 위한 </a:t>
                      </a:r>
                      <a:r>
                        <a:rPr lang="en-US" altLang="ko-KR" sz="1400" dirty="0" smtClean="0"/>
                        <a:t>branch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“release branch </a:t>
                      </a:r>
                      <a:r>
                        <a:rPr lang="ko-KR" altLang="en-US" sz="1400" dirty="0" smtClean="0"/>
                        <a:t>전체에 대한 보안 버그를 수정해야 합니다</a:t>
                      </a:r>
                      <a:r>
                        <a:rPr lang="en-US" altLang="ko-KR" sz="1400" dirty="0" smtClean="0"/>
                        <a:t>.”</a:t>
                      </a:r>
                      <a:endParaRPr lang="ko-KR" altLang="en-US" sz="1400" dirty="0"/>
                    </a:p>
                  </a:txBody>
                  <a:tcPr/>
                </a:tc>
              </a:tr>
              <a:tr h="5857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merge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한</a:t>
                      </a:r>
                      <a:r>
                        <a:rPr lang="en-US" altLang="ko-KR" sz="1400" dirty="0" smtClean="0"/>
                        <a:t> branch</a:t>
                      </a:r>
                      <a:r>
                        <a:rPr lang="ko-KR" altLang="en-US" sz="1400" dirty="0" smtClean="0"/>
                        <a:t>에서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완성된 작업을 다른 </a:t>
                      </a:r>
                      <a:r>
                        <a:rPr lang="en-US" altLang="ko-KR" sz="1400" dirty="0" smtClean="0"/>
                        <a:t>branch</a:t>
                      </a:r>
                      <a:r>
                        <a:rPr lang="ko-KR" altLang="en-US" sz="1400" dirty="0" smtClean="0"/>
                        <a:t>에 포함하는 작업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“[</a:t>
                      </a:r>
                      <a:r>
                        <a:rPr lang="ko-KR" altLang="en-US" sz="1400" dirty="0" err="1" smtClean="0"/>
                        <a:t>내계정</a:t>
                      </a:r>
                      <a:r>
                        <a:rPr lang="en-US" altLang="ko-KR" sz="1400" dirty="0" smtClean="0"/>
                        <a:t>]</a:t>
                      </a:r>
                      <a:r>
                        <a:rPr lang="ko-KR" altLang="en-US" sz="1400" dirty="0" smtClean="0"/>
                        <a:t>기능이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완성되었으니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배포할 수 있게 </a:t>
                      </a:r>
                      <a:r>
                        <a:rPr lang="en-US" altLang="ko-KR" sz="1400" dirty="0" smtClean="0"/>
                        <a:t>master </a:t>
                      </a:r>
                      <a:r>
                        <a:rPr lang="ko-KR" altLang="en-US" sz="1400" dirty="0" smtClean="0"/>
                        <a:t>로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병합해주세요</a:t>
                      </a:r>
                      <a:r>
                        <a:rPr lang="en-US" altLang="ko-KR" sz="1400" dirty="0" smtClean="0"/>
                        <a:t>”</a:t>
                      </a:r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12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en-US" altLang="ko-KR" dirty="0"/>
              <a:t>GitHub </a:t>
            </a:r>
            <a:r>
              <a:rPr lang="ko-KR" altLang="en-US" dirty="0"/>
              <a:t>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관련 개념</a:t>
            </a:r>
            <a:endParaRPr lang="en-US" altLang="ko-KR" dirty="0" smtClean="0"/>
          </a:p>
          <a:p>
            <a:pPr marL="357187" lvl="1" indent="0">
              <a:buNone/>
            </a:pP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279619"/>
              </p:ext>
            </p:extLst>
          </p:nvPr>
        </p:nvGraphicFramePr>
        <p:xfrm>
          <a:off x="83125" y="1476776"/>
          <a:ext cx="8964488" cy="5120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571"/>
                <a:gridCol w="3774223"/>
                <a:gridCol w="3437694"/>
              </a:tblGrid>
              <a:tr h="3861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개념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의미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사용 예</a:t>
                      </a:r>
                      <a:endParaRPr lang="ko-KR" altLang="en-US" sz="1600" dirty="0"/>
                    </a:p>
                  </a:txBody>
                  <a:tcPr/>
                </a:tc>
              </a:tr>
              <a:tr h="3861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Tag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특정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이력이 있는 </a:t>
                      </a:r>
                      <a:r>
                        <a:rPr lang="en-US" altLang="ko-KR" sz="1400" dirty="0" smtClean="0"/>
                        <a:t>commit</a:t>
                      </a:r>
                      <a:r>
                        <a:rPr lang="ko-KR" altLang="en-US" sz="1400" dirty="0" smtClean="0"/>
                        <a:t>에 대한 참조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</a:t>
                      </a:r>
                      <a:r>
                        <a:rPr lang="ko-KR" altLang="en-US" sz="1400" dirty="0" smtClean="0"/>
                        <a:t>이번 </a:t>
                      </a:r>
                      <a:r>
                        <a:rPr lang="ko-KR" altLang="en-US" sz="1400" dirty="0" err="1" smtClean="0"/>
                        <a:t>배포판에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tag</a:t>
                      </a:r>
                      <a:r>
                        <a:rPr lang="ko-KR" altLang="en-US" sz="1400" dirty="0" smtClean="0"/>
                        <a:t>를 달고 출시합시다</a:t>
                      </a:r>
                      <a:r>
                        <a:rPr lang="en-US" altLang="ko-KR" sz="1400" dirty="0" smtClean="0"/>
                        <a:t>.”</a:t>
                      </a:r>
                      <a:endParaRPr lang="ko-KR" altLang="en-US" sz="1400" dirty="0"/>
                    </a:p>
                  </a:txBody>
                  <a:tcPr/>
                </a:tc>
              </a:tr>
              <a:tr h="5395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Check</a:t>
                      </a:r>
                      <a:r>
                        <a:rPr lang="en-US" altLang="ko-KR" sz="1600" b="1" baseline="0" dirty="0" smtClean="0"/>
                        <a:t> out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프로젝트 </a:t>
                      </a:r>
                      <a:r>
                        <a:rPr lang="en-US" altLang="ko-KR" sz="1400" dirty="0" smtClean="0"/>
                        <a:t>history</a:t>
                      </a:r>
                      <a:r>
                        <a:rPr lang="ko-KR" altLang="en-US" sz="1400" dirty="0" smtClean="0"/>
                        <a:t>의 다른 버전으로 이동해서 해당시점의 파일을 볼 수 있게 하는 것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</a:t>
                      </a:r>
                      <a:r>
                        <a:rPr lang="ko-KR" altLang="en-US" sz="1400" dirty="0" smtClean="0"/>
                        <a:t>수정해야 하니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최종 </a:t>
                      </a:r>
                      <a:r>
                        <a:rPr lang="en-US" altLang="ko-KR" sz="1400" dirty="0" smtClean="0"/>
                        <a:t>release tag</a:t>
                      </a:r>
                      <a:r>
                        <a:rPr lang="ko-KR" altLang="en-US" sz="1400" dirty="0" smtClean="0"/>
                        <a:t>를 </a:t>
                      </a:r>
                      <a:r>
                        <a:rPr lang="en-US" altLang="ko-KR" sz="1400" dirty="0" smtClean="0"/>
                        <a:t>check out </a:t>
                      </a:r>
                      <a:r>
                        <a:rPr lang="ko-KR" altLang="en-US" sz="1400" dirty="0" smtClean="0"/>
                        <a:t>해주세요</a:t>
                      </a:r>
                      <a:r>
                        <a:rPr lang="en-US" altLang="ko-KR" sz="1400" dirty="0" smtClean="0"/>
                        <a:t>”</a:t>
                      </a:r>
                      <a:endParaRPr lang="ko-KR" altLang="en-US" sz="1400" dirty="0"/>
                    </a:p>
                  </a:txBody>
                  <a:tcPr/>
                </a:tc>
              </a:tr>
              <a:tr h="7617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Pull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en-US" altLang="ko-KR" sz="1600" b="1" dirty="0" smtClean="0"/>
                        <a:t>request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branch</a:t>
                      </a:r>
                      <a:r>
                        <a:rPr lang="ko-KR" altLang="en-US" sz="1400" dirty="0" smtClean="0"/>
                        <a:t>에서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완료된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작업을 다른 사람이 리뷰하고 </a:t>
                      </a:r>
                      <a:r>
                        <a:rPr lang="en-US" altLang="ko-KR" sz="1400" dirty="0" smtClean="0"/>
                        <a:t>master</a:t>
                      </a:r>
                      <a:r>
                        <a:rPr lang="ko-KR" altLang="en-US" sz="1400" dirty="0" smtClean="0"/>
                        <a:t>로 병합하도록 요청하기 위해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ko-KR" altLang="en-US" sz="1400" dirty="0" smtClean="0"/>
                        <a:t> 또는 팀원간 논의를 위해 사용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</a:t>
                      </a:r>
                      <a:r>
                        <a:rPr lang="ko-KR" altLang="en-US" sz="1400" dirty="0" smtClean="0"/>
                        <a:t>다른 팀원들이 어떻게 생각하는지 알 수 있게 </a:t>
                      </a:r>
                      <a:r>
                        <a:rPr lang="en-US" altLang="ko-KR" sz="1400" dirty="0" smtClean="0"/>
                        <a:t>pull request</a:t>
                      </a:r>
                      <a:r>
                        <a:rPr lang="ko-KR" altLang="en-US" sz="1400" dirty="0" smtClean="0"/>
                        <a:t>를 만드십시오</a:t>
                      </a:r>
                      <a:r>
                        <a:rPr lang="en-US" altLang="ko-KR" sz="1400" dirty="0" smtClean="0"/>
                        <a:t>.”</a:t>
                      </a:r>
                      <a:endParaRPr lang="ko-KR" altLang="en-US" sz="1400" dirty="0"/>
                    </a:p>
                  </a:txBody>
                  <a:tcPr/>
                </a:tc>
              </a:tr>
              <a:tr h="5395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Issue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기능에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대한 논의 또는 버그 추적을 위한 기능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</a:t>
                      </a:r>
                      <a:r>
                        <a:rPr lang="ko-KR" altLang="en-US" sz="1400" dirty="0" smtClean="0"/>
                        <a:t>로그인 버그를 검증하기 위한 단계를 기록하면서 </a:t>
                      </a:r>
                      <a:r>
                        <a:rPr lang="en-US" altLang="ko-KR" sz="1400" dirty="0" smtClean="0"/>
                        <a:t>issue</a:t>
                      </a:r>
                      <a:r>
                        <a:rPr lang="ko-KR" altLang="en-US" sz="1400" dirty="0" smtClean="0"/>
                        <a:t>를 생성해 주세요</a:t>
                      </a:r>
                      <a:r>
                        <a:rPr lang="en-US" altLang="ko-KR" sz="1400" dirty="0" smtClean="0"/>
                        <a:t>”</a:t>
                      </a:r>
                      <a:endParaRPr lang="ko-KR" altLang="en-US" sz="1400" dirty="0"/>
                    </a:p>
                  </a:txBody>
                  <a:tcPr/>
                </a:tc>
              </a:tr>
              <a:tr h="5395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wiki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링크들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간을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연결해 간단하게 </a:t>
                      </a:r>
                      <a:r>
                        <a:rPr lang="ko-KR" altLang="en-US" sz="1400" dirty="0" err="1" smtClean="0"/>
                        <a:t>웹페이지를</a:t>
                      </a:r>
                      <a:r>
                        <a:rPr lang="ko-KR" altLang="en-US" sz="1400" dirty="0" smtClean="0"/>
                        <a:t> 만드는 방법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</a:t>
                      </a:r>
                      <a:r>
                        <a:rPr lang="ko-KR" altLang="en-US" sz="1400" dirty="0" smtClean="0"/>
                        <a:t>환경설정 방법을 설명하는 페이지를 추가해 주시겠습니까</a:t>
                      </a:r>
                      <a:r>
                        <a:rPr lang="en-US" altLang="ko-KR" sz="1400" dirty="0" smtClean="0"/>
                        <a:t>?”</a:t>
                      </a:r>
                      <a:endParaRPr lang="ko-KR" altLang="en-US" sz="1400" dirty="0"/>
                    </a:p>
                  </a:txBody>
                  <a:tcPr/>
                </a:tc>
              </a:tr>
              <a:tr h="7617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Clone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프로젝트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복사본을 </a:t>
                      </a:r>
                      <a:r>
                        <a:rPr lang="en-US" altLang="ko-KR" sz="1400" dirty="0" smtClean="0"/>
                        <a:t>GitHub</a:t>
                      </a:r>
                      <a:r>
                        <a:rPr lang="ko-KR" altLang="en-US" sz="1400" dirty="0" smtClean="0"/>
                        <a:t>에서 로컬로 다운로드 하는 것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</a:t>
                      </a:r>
                      <a:r>
                        <a:rPr lang="ko-KR" altLang="en-US" sz="1400" dirty="0" err="1" smtClean="0"/>
                        <a:t>리포지토리를</a:t>
                      </a:r>
                      <a:r>
                        <a:rPr lang="ko-KR" altLang="en-US" sz="1400" dirty="0" smtClean="0"/>
                        <a:t> 복제</a:t>
                      </a:r>
                      <a:r>
                        <a:rPr lang="en-US" altLang="ko-KR" sz="1400" dirty="0" smtClean="0"/>
                        <a:t>(clone)</a:t>
                      </a:r>
                      <a:r>
                        <a:rPr lang="ko-KR" altLang="en-US" sz="1400" dirty="0" smtClean="0"/>
                        <a:t>하고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버그 수정해서 오늘밤 </a:t>
                      </a:r>
                      <a:r>
                        <a:rPr lang="ko-KR" altLang="en-US" sz="1400" baseline="0" dirty="0" err="1" smtClean="0"/>
                        <a:t>수정본을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GitHub</a:t>
                      </a:r>
                      <a:r>
                        <a:rPr lang="ko-KR" altLang="en-US" sz="1400" baseline="0" dirty="0" smtClean="0"/>
                        <a:t>에 </a:t>
                      </a:r>
                      <a:r>
                        <a:rPr lang="en-US" altLang="ko-KR" sz="1400" baseline="0" dirty="0" smtClean="0"/>
                        <a:t>push</a:t>
                      </a:r>
                      <a:r>
                        <a:rPr lang="ko-KR" altLang="en-US" sz="1400" baseline="0" dirty="0" smtClean="0"/>
                        <a:t> 해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주세요</a:t>
                      </a:r>
                      <a:r>
                        <a:rPr lang="en-US" altLang="ko-KR" sz="1400" dirty="0" smtClean="0"/>
                        <a:t>”</a:t>
                      </a:r>
                      <a:endParaRPr lang="ko-KR" altLang="en-US" sz="1400" dirty="0"/>
                    </a:p>
                  </a:txBody>
                  <a:tcPr/>
                </a:tc>
              </a:tr>
              <a:tr h="12060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/>
                        <a:t>Fork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프로젝트를 직접 변경할 권한이 없는 경우에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프로젝트를 변경하기 위해</a:t>
                      </a:r>
                      <a:r>
                        <a:rPr lang="en-US" altLang="ko-KR" sz="1400" dirty="0" smtClean="0"/>
                        <a:t> GitHub</a:t>
                      </a:r>
                      <a:r>
                        <a:rPr lang="ko-KR" altLang="en-US" sz="1400" dirty="0" smtClean="0"/>
                        <a:t>의 사용자 계정에 프로젝트 복사본을 만드는 작업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변경작업이 끝나면</a:t>
                      </a:r>
                      <a:r>
                        <a:rPr lang="en-US" altLang="ko-KR" sz="1400" dirty="0" smtClean="0"/>
                        <a:t>, pull request</a:t>
                      </a:r>
                      <a:r>
                        <a:rPr lang="ko-KR" altLang="en-US" sz="1400" dirty="0" smtClean="0"/>
                        <a:t>를 이용해 원본 프로젝트에 변경내용을 반영할 수 있음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</a:t>
                      </a:r>
                      <a:r>
                        <a:rPr lang="ko-KR" altLang="en-US" sz="1400" dirty="0" smtClean="0"/>
                        <a:t>홈페이지 마케팅 원고를 어떻게 </a:t>
                      </a:r>
                      <a:r>
                        <a:rPr lang="ko-KR" altLang="en-US" sz="1400" dirty="0" err="1" smtClean="0"/>
                        <a:t>재작성했는지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ko-KR" altLang="en-US" sz="1400" dirty="0" err="1" smtClean="0"/>
                        <a:t>보고싶습니다</a:t>
                      </a:r>
                      <a:r>
                        <a:rPr lang="en-US" altLang="ko-KR" sz="1400" dirty="0" smtClean="0"/>
                        <a:t>. </a:t>
                      </a:r>
                      <a:r>
                        <a:rPr lang="ko-KR" altLang="en-US" sz="1400" dirty="0" err="1" smtClean="0"/>
                        <a:t>리포지토리를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fork</a:t>
                      </a:r>
                      <a:r>
                        <a:rPr lang="ko-KR" altLang="en-US" sz="1400" dirty="0" smtClean="0"/>
                        <a:t>하고 수정안과 함께 </a:t>
                      </a:r>
                      <a:r>
                        <a:rPr lang="en-US" altLang="ko-KR" sz="1400" dirty="0" smtClean="0"/>
                        <a:t>pull request</a:t>
                      </a:r>
                      <a:r>
                        <a:rPr lang="ko-KR" altLang="en-US" sz="1400" dirty="0" smtClean="0"/>
                        <a:t>를 제출해주십시오</a:t>
                      </a:r>
                      <a:r>
                        <a:rPr lang="en-US" altLang="ko-KR" sz="1400" dirty="0" smtClean="0"/>
                        <a:t>”</a:t>
                      </a:r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70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GitHub </a:t>
            </a:r>
            <a:r>
              <a:rPr lang="ko-KR" altLang="en-US" dirty="0" smtClean="0"/>
              <a:t>시작하기</a:t>
            </a:r>
            <a:endParaRPr lang="ko-KR" altLang="en-US" dirty="0"/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3"/>
          <a:stretch/>
        </p:blipFill>
        <p:spPr>
          <a:xfrm>
            <a:off x="249382" y="908720"/>
            <a:ext cx="2661467" cy="2232248"/>
          </a:xfrm>
        </p:spPr>
      </p:pic>
      <p:pic>
        <p:nvPicPr>
          <p:cNvPr id="5" name="그림 4" descr="The world's leading software development platform · GitHub - Internet Explore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772816"/>
            <a:ext cx="6444208" cy="44102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91880" y="1105580"/>
            <a:ext cx="2129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  <a:ea typeface="+mn-ea"/>
              </a:rPr>
              <a:t>github.com</a:t>
            </a:r>
            <a:endParaRPr lang="ko-KR" altLang="en-US" sz="2800" b="1" dirty="0">
              <a:latin typeface="+mn-ea"/>
              <a:ea typeface="+mn-ea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95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4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dirty="0" err="1" smtClean="0">
                <a:solidFill>
                  <a:srgbClr val="004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오픈소스</a:t>
            </a:r>
            <a:r>
              <a:rPr lang="ko-KR" altLang="en-US" dirty="0" smtClean="0">
                <a:solidFill>
                  <a:srgbClr val="004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개요 </a:t>
            </a:r>
            <a:r>
              <a:rPr lang="en-US" altLang="ko-KR" dirty="0" smtClean="0">
                <a:solidFill>
                  <a:srgbClr val="004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ko-KR" altLang="en-US" dirty="0" smtClean="0">
                <a:solidFill>
                  <a:srgbClr val="004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 smtClean="0">
                <a:solidFill>
                  <a:srgbClr val="004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 </a:t>
            </a:r>
            <a:r>
              <a:rPr lang="ko-KR" altLang="en-US" dirty="0" smtClean="0">
                <a:solidFill>
                  <a:srgbClr val="004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개념</a:t>
            </a:r>
            <a:endParaRPr lang="ko-KR" altLang="en-US" dirty="0">
              <a:solidFill>
                <a:srgbClr val="0048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z="1400" dirty="0" smtClean="0">
                <a:latin typeface="휴먼중간팸체" panose="02010504000101010101" pitchFamily="2" charset="-127"/>
                <a:ea typeface="휴먼중간팸체" panose="02010504000101010101" pitchFamily="2" charset="-127"/>
              </a:rPr>
              <a:t>서경대학교 컴퓨터과학과 전공역량강화프로그램 이지영</a:t>
            </a:r>
            <a:endParaRPr lang="ko-KR" altLang="en-US" sz="1400" dirty="0">
              <a:latin typeface="휴먼중간팸체" panose="02010504000101010101" pitchFamily="2" charset="-127"/>
              <a:ea typeface="휴먼중간팸체" panose="02010504000101010101" pitchFamily="2" charset="-127"/>
            </a:endParaRP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395536" y="928670"/>
            <a:ext cx="8496944" cy="1214446"/>
          </a:xfrm>
          <a:prstGeom prst="roundRect">
            <a:avLst>
              <a:gd name="adj" fmla="val 1961"/>
            </a:avLst>
          </a:prstGeom>
          <a:gradFill rotWithShape="1">
            <a:gsLst>
              <a:gs pos="0">
                <a:schemeClr val="bg1"/>
              </a:gs>
              <a:gs pos="100000">
                <a:srgbClr val="E8E8E8"/>
              </a:gs>
            </a:gsLst>
            <a:lin ang="2700000" scaled="1"/>
          </a:gradFill>
          <a:ln w="19050" algn="ctr">
            <a:solidFill>
              <a:schemeClr val="tx2">
                <a:lumMod val="75000"/>
              </a:schemeClr>
            </a:solidFill>
            <a:round/>
            <a:headEnd/>
            <a:tailEnd/>
          </a:ln>
          <a:effectLst>
            <a:innerShdw blurRad="63500">
              <a:schemeClr val="tx1">
                <a:lumMod val="65000"/>
                <a:lumOff val="35000"/>
              </a:schemeClr>
            </a:inn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025" y="1082804"/>
            <a:ext cx="174625" cy="1746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" name="직사각형 6"/>
          <p:cNvSpPr/>
          <p:nvPr/>
        </p:nvSpPr>
        <p:spPr bwMode="auto">
          <a:xfrm>
            <a:off x="701825" y="1000108"/>
            <a:ext cx="8118647" cy="738664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31750" prstMaterial="matte">
              <a:bevelT w="0" h="3810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fontAlgn="auto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  <a:defRPr/>
            </a:pPr>
            <a:r>
              <a:rPr lang="ko-KR" altLang="en-US" sz="2000" dirty="0">
                <a:ln w="11430"/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소스코드를 공개</a:t>
            </a:r>
            <a:r>
              <a:rPr lang="ko-KR" altLang="en-US" sz="2000" dirty="0">
                <a:ln w="11430"/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하여 자유롭게 수정</a:t>
            </a:r>
            <a:r>
              <a:rPr lang="en-US" altLang="ko-KR" sz="2000" dirty="0">
                <a:ln w="11430"/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, </a:t>
            </a:r>
            <a:r>
              <a:rPr lang="ko-KR" altLang="en-US" sz="2000" dirty="0" err="1">
                <a:ln w="11430"/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재배포할</a:t>
            </a:r>
            <a:r>
              <a:rPr lang="ko-KR" altLang="en-US" sz="2000" dirty="0">
                <a:ln w="11430"/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 수 있는 자유로운 </a:t>
            </a:r>
            <a:r>
              <a:rPr lang="en-US" altLang="ko-KR" sz="2000" dirty="0">
                <a:ln w="11430"/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SW</a:t>
            </a:r>
            <a:r>
              <a:rPr lang="ko-KR" altLang="en-US" sz="2000" dirty="0">
                <a:ln w="11430"/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를 말함</a:t>
            </a:r>
            <a:r>
              <a:rPr lang="en-US" altLang="ko-KR" sz="2000" dirty="0">
                <a:ln w="11430"/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. </a:t>
            </a:r>
            <a:r>
              <a:rPr lang="ko-KR" altLang="en-US" sz="2000" dirty="0">
                <a:ln w="11430"/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단</a:t>
            </a:r>
            <a:r>
              <a:rPr lang="en-US" altLang="ko-KR" sz="2000" dirty="0">
                <a:ln w="11430"/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, </a:t>
            </a:r>
            <a:r>
              <a:rPr lang="ko-KR" altLang="en-US" sz="2000" dirty="0" smtClean="0">
                <a:ln w="11430"/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저작권자에 의한 라이선스</a:t>
            </a:r>
            <a:r>
              <a:rPr lang="ko-KR" altLang="en-US" sz="2000" dirty="0" smtClean="0">
                <a:ln w="11430"/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 </a:t>
            </a:r>
            <a:r>
              <a:rPr lang="ko-KR" altLang="en-US" sz="2000" dirty="0">
                <a:ln w="11430"/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규정을 준수해야 함</a:t>
            </a:r>
            <a:endParaRPr lang="en-US" altLang="ko-KR" sz="2000" dirty="0">
              <a:ln w="11430"/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pic>
        <p:nvPicPr>
          <p:cNvPr id="8" name="그림 7" descr="oss concep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596" y="2428868"/>
            <a:ext cx="3571900" cy="323238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 bwMode="auto">
          <a:xfrm>
            <a:off x="485122" y="1830234"/>
            <a:ext cx="8352928" cy="258532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31750" prstMaterial="matte">
              <a:bevelT w="0" h="3810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fontAlgn="auto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  <a:defRPr/>
            </a:pPr>
            <a:r>
              <a:rPr lang="ko-KR" altLang="en-US" sz="1400" dirty="0">
                <a:ln w="11430"/>
                <a:solidFill>
                  <a:srgbClr val="A400A4"/>
                </a:solidFill>
                <a:latin typeface="+mj-ea"/>
                <a:ea typeface="+mj-ea"/>
                <a:cs typeface="Arial" pitchFamily="34" charset="0"/>
              </a:rPr>
              <a:t>※ </a:t>
            </a:r>
            <a:r>
              <a:rPr lang="ko-KR" altLang="en-US" sz="1400" dirty="0" err="1" smtClean="0">
                <a:ln w="11430"/>
                <a:solidFill>
                  <a:srgbClr val="A400A4"/>
                </a:solidFill>
                <a:latin typeface="+mj-ea"/>
                <a:ea typeface="+mj-ea"/>
                <a:cs typeface="Arial" pitchFamily="34" charset="0"/>
              </a:rPr>
              <a:t>오픈소스</a:t>
            </a:r>
            <a:r>
              <a:rPr lang="en-US" altLang="ko-KR" sz="1400" dirty="0" smtClean="0">
                <a:ln w="11430"/>
                <a:solidFill>
                  <a:srgbClr val="A400A4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ko-KR" altLang="en-US" sz="1400" dirty="0" smtClean="0">
                <a:ln w="11430"/>
                <a:solidFill>
                  <a:srgbClr val="A400A4"/>
                </a:solidFill>
                <a:latin typeface="+mj-ea"/>
                <a:ea typeface="+mj-ea"/>
                <a:cs typeface="Arial" pitchFamily="34" charset="0"/>
              </a:rPr>
              <a:t>라이선스</a:t>
            </a:r>
            <a:r>
              <a:rPr lang="en-US" altLang="ko-KR" sz="1400" dirty="0" smtClean="0">
                <a:ln w="11430"/>
                <a:solidFill>
                  <a:srgbClr val="A400A4"/>
                </a:solidFill>
                <a:latin typeface="+mj-ea"/>
                <a:ea typeface="+mj-ea"/>
                <a:cs typeface="Arial" pitchFamily="34" charset="0"/>
              </a:rPr>
              <a:t>: </a:t>
            </a:r>
            <a:r>
              <a:rPr lang="ko-KR" altLang="en-US" sz="1400" dirty="0" smtClean="0">
                <a:solidFill>
                  <a:srgbClr val="A400A4"/>
                </a:solidFill>
                <a:latin typeface="+mj-ea"/>
                <a:ea typeface="+mj-ea"/>
              </a:rPr>
              <a:t>소스코드를 공개한 개발자와 사용자간의 사용 방법 및 공개 범위를 명시한 규칙</a:t>
            </a:r>
            <a:endParaRPr lang="en-US" altLang="ko-KR" sz="1400" dirty="0">
              <a:ln w="11430"/>
              <a:solidFill>
                <a:srgbClr val="A400A4"/>
              </a:solidFill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10" name="그림 9" descr="라이선스 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00628" y="2390785"/>
            <a:ext cx="3643338" cy="327046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1428728" y="5684005"/>
            <a:ext cx="1571636" cy="258532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31750" prstMaterial="matte">
              <a:bevelT w="0" h="3810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  <a:defRPr/>
            </a:pPr>
            <a:r>
              <a:rPr lang="en-US" altLang="ko-KR" sz="1400" dirty="0" smtClean="0">
                <a:ln w="11430"/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&lt;</a:t>
            </a:r>
            <a:r>
              <a:rPr lang="ko-KR" altLang="en-US" sz="1400" dirty="0" smtClean="0">
                <a:ln w="11430"/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소스코드 관점</a:t>
            </a:r>
            <a:r>
              <a:rPr lang="en-US" altLang="ko-KR" sz="1400" dirty="0" smtClean="0">
                <a:ln w="11430"/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&gt;</a:t>
            </a:r>
            <a:endParaRPr lang="en-US" altLang="ko-KR" sz="1400" dirty="0">
              <a:ln w="11430"/>
              <a:solidFill>
                <a:srgbClr val="FF0000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6215074" y="5690748"/>
            <a:ext cx="1571636" cy="258532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31750" prstMaterial="matte">
              <a:bevelT w="0" h="3810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  <a:defRPr/>
            </a:pPr>
            <a:r>
              <a:rPr lang="en-US" altLang="ko-KR" sz="1400" dirty="0" smtClean="0">
                <a:ln w="11430"/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&lt;</a:t>
            </a:r>
            <a:r>
              <a:rPr lang="ko-KR" altLang="en-US" sz="1400" dirty="0" smtClean="0">
                <a:ln w="11430"/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라이선스 관점</a:t>
            </a:r>
            <a:r>
              <a:rPr lang="en-US" altLang="ko-KR" sz="1400" dirty="0" smtClean="0">
                <a:ln w="11430"/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&gt;</a:t>
            </a:r>
            <a:endParaRPr lang="en-US" altLang="ko-KR" sz="1400" dirty="0">
              <a:ln w="11430"/>
              <a:solidFill>
                <a:srgbClr val="FF0000"/>
              </a:solidFill>
              <a:latin typeface="+mj-ea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65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GitHub </a:t>
            </a:r>
            <a:r>
              <a:rPr lang="ko-KR" altLang="en-US" dirty="0"/>
              <a:t>시작하기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 smtClean="0"/>
              <a:t>계정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만들기 </a:t>
            </a:r>
            <a:r>
              <a:rPr lang="en-US" altLang="ko-KR" sz="1800" dirty="0" smtClean="0"/>
              <a:t>: user name : </a:t>
            </a:r>
            <a:r>
              <a:rPr lang="ko-KR" altLang="en-US" sz="1800" dirty="0" smtClean="0">
                <a:solidFill>
                  <a:srgbClr val="0000CC"/>
                </a:solidFill>
              </a:rPr>
              <a:t>자기학번</a:t>
            </a:r>
            <a:r>
              <a:rPr lang="en-US" altLang="ko-KR" sz="1800" dirty="0" smtClean="0">
                <a:solidFill>
                  <a:srgbClr val="0000CC"/>
                </a:solidFill>
              </a:rPr>
              <a:t>-</a:t>
            </a:r>
            <a:r>
              <a:rPr lang="ko-KR" altLang="en-US" sz="1800" dirty="0" smtClean="0">
                <a:solidFill>
                  <a:srgbClr val="0000CC"/>
                </a:solidFill>
              </a:rPr>
              <a:t>자기이름</a:t>
            </a:r>
            <a:endParaRPr lang="ko-KR" altLang="en-US" sz="1800" dirty="0">
              <a:solidFill>
                <a:srgbClr val="0000CC"/>
              </a:solidFill>
            </a:endParaRP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12776"/>
            <a:ext cx="7354387" cy="504056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619672" y="3140968"/>
            <a:ext cx="6408712" cy="792088"/>
          </a:xfrm>
          <a:prstGeom prst="roundRect">
            <a:avLst>
              <a:gd name="adj" fmla="val 10670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3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ts val="200"/>
              </a:spcAft>
              <a:buClr>
                <a:srgbClr val="660033"/>
              </a:buClr>
              <a:buFont typeface="Wingdings" pitchFamily="2" charset="2"/>
              <a:buChar char="v"/>
              <a:defRPr sz="24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539750" indent="-18256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09625" indent="-18256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Char char="•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205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sz="1800" dirty="0" smtClean="0"/>
              <a:t>프로젝트 둘러보기</a:t>
            </a:r>
            <a:endParaRPr kumimoji="0" lang="ko-KR" altLang="en-US" sz="18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en-US" altLang="ko-KR" dirty="0"/>
              <a:t>GitHub </a:t>
            </a:r>
            <a:r>
              <a:rPr lang="ko-KR" altLang="en-US" dirty="0" smtClean="0"/>
              <a:t>프로젝트 보기</a:t>
            </a:r>
            <a:endParaRPr lang="ko-KR" altLang="en-US" dirty="0"/>
          </a:p>
        </p:txBody>
      </p:sp>
      <p:pic>
        <p:nvPicPr>
          <p:cNvPr id="4" name="내용 개체 틀 3" descr="GitHub - Internet Explorer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19" y="812962"/>
            <a:ext cx="6479543" cy="5256584"/>
          </a:xfrm>
        </p:spPr>
      </p:pic>
      <p:sp>
        <p:nvSpPr>
          <p:cNvPr id="5" name="모서리가 둥근 직사각형 4"/>
          <p:cNvSpPr/>
          <p:nvPr/>
        </p:nvSpPr>
        <p:spPr>
          <a:xfrm>
            <a:off x="2987824" y="5157192"/>
            <a:ext cx="1224136" cy="360040"/>
          </a:xfrm>
          <a:prstGeom prst="roundRect">
            <a:avLst>
              <a:gd name="adj" fmla="val 13369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08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GitHub </a:t>
            </a:r>
            <a:r>
              <a:rPr lang="ko-KR" altLang="en-US" dirty="0"/>
              <a:t>프로젝트 보기</a:t>
            </a: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6" y="838201"/>
            <a:ext cx="5711552" cy="3670919"/>
          </a:xfr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66"/>
          <a:stretch/>
        </p:blipFill>
        <p:spPr>
          <a:xfrm>
            <a:off x="4502657" y="2928445"/>
            <a:ext cx="4629597" cy="390888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7" name="모서리가 둥근 직사각형 6"/>
          <p:cNvSpPr/>
          <p:nvPr/>
        </p:nvSpPr>
        <p:spPr>
          <a:xfrm>
            <a:off x="294304" y="2396380"/>
            <a:ext cx="4248000" cy="180000"/>
          </a:xfrm>
          <a:prstGeom prst="roundRect">
            <a:avLst>
              <a:gd name="adj" fmla="val 10670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716016" y="3717032"/>
            <a:ext cx="864096" cy="0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96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GitHub </a:t>
            </a:r>
            <a:r>
              <a:rPr lang="ko-KR" altLang="en-US" dirty="0"/>
              <a:t>프로젝트 보기</a:t>
            </a: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0342"/>
            <a:ext cx="8160477" cy="4925547"/>
          </a:xfrm>
        </p:spPr>
      </p:pic>
      <p:sp>
        <p:nvSpPr>
          <p:cNvPr id="6" name="모서리가 둥근 직사각형 5"/>
          <p:cNvSpPr/>
          <p:nvPr/>
        </p:nvSpPr>
        <p:spPr>
          <a:xfrm>
            <a:off x="179512" y="1736433"/>
            <a:ext cx="5112568" cy="360040"/>
          </a:xfrm>
          <a:prstGeom prst="roundRect">
            <a:avLst>
              <a:gd name="adj" fmla="val 10670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660232" y="2996952"/>
            <a:ext cx="1016496" cy="360040"/>
          </a:xfrm>
          <a:prstGeom prst="roundRect">
            <a:avLst>
              <a:gd name="adj" fmla="val 10670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2876686"/>
            <a:ext cx="864096" cy="0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95536" y="3729665"/>
            <a:ext cx="864096" cy="0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95536" y="4593761"/>
            <a:ext cx="864096" cy="0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95536" y="5445224"/>
            <a:ext cx="864096" cy="0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사각형 설명선 11"/>
          <p:cNvSpPr/>
          <p:nvPr/>
        </p:nvSpPr>
        <p:spPr>
          <a:xfrm>
            <a:off x="7452320" y="2492896"/>
            <a:ext cx="936104" cy="360040"/>
          </a:xfrm>
          <a:prstGeom prst="wedgeRoundRectCallout">
            <a:avLst>
              <a:gd name="adj1" fmla="val -46205"/>
              <a:gd name="adj2" fmla="val 8888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코드보기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46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GitHub </a:t>
            </a:r>
            <a:r>
              <a:rPr lang="ko-KR" altLang="en-US" dirty="0"/>
              <a:t>프로젝트 보기</a:t>
            </a:r>
          </a:p>
        </p:txBody>
      </p:sp>
      <p:pic>
        <p:nvPicPr>
          <p:cNvPr id="4" name="내용 개체 틀 3" descr="Initial commit. · promet/PRAugmentedReality@7c70c86 - Internet Explorer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8070979" cy="5715000"/>
          </a:xfrm>
        </p:spPr>
      </p:pic>
      <p:pic>
        <p:nvPicPr>
          <p:cNvPr id="5" name="그림 4" descr="Initial commit. · promet/PRAugmentedReality@7c70c86 - Internet Explor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32"/>
          <a:stretch/>
        </p:blipFill>
        <p:spPr>
          <a:xfrm>
            <a:off x="3563889" y="1618171"/>
            <a:ext cx="5569124" cy="5267214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6948264" y="2924944"/>
            <a:ext cx="2016224" cy="360040"/>
          </a:xfrm>
          <a:prstGeom prst="wedgeRoundRectCallout">
            <a:avLst>
              <a:gd name="adj1" fmla="val -46205"/>
              <a:gd name="adj2" fmla="val 8888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</a:rPr>
              <a:t>빨간부분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삭제된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콘텐츠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100664" y="3789040"/>
            <a:ext cx="2016224" cy="360040"/>
          </a:xfrm>
          <a:prstGeom prst="wedgeRoundRectCallout">
            <a:avLst>
              <a:gd name="adj1" fmla="val -40904"/>
              <a:gd name="adj2" fmla="val -8262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녹색부분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추가된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콘텐츠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46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서경대학교 컴퓨터과학과 전공역량강화프로그램 이지영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en-US" altLang="ko-KR" dirty="0"/>
              <a:t>GitHub </a:t>
            </a:r>
            <a:r>
              <a:rPr lang="ko-KR" altLang="en-US" dirty="0" err="1" smtClean="0"/>
              <a:t>리포지토리</a:t>
            </a:r>
            <a:r>
              <a:rPr lang="ko-KR" altLang="en-US" dirty="0" smtClean="0"/>
              <a:t> 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8600" y="931863"/>
            <a:ext cx="8686800" cy="144076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b="1" dirty="0" smtClean="0">
                <a:latin typeface="+mn-ea"/>
                <a:ea typeface="+mn-ea"/>
              </a:rPr>
              <a:t>1. </a:t>
            </a:r>
            <a:r>
              <a:rPr lang="ko-KR" altLang="en-US" sz="2000" b="1" dirty="0" smtClean="0">
                <a:latin typeface="+mn-ea"/>
                <a:ea typeface="+mn-ea"/>
              </a:rPr>
              <a:t>나의 </a:t>
            </a:r>
            <a:r>
              <a:rPr lang="ko-KR" altLang="en-US" sz="2000" b="1" dirty="0" err="1" smtClean="0">
                <a:latin typeface="+mn-ea"/>
                <a:ea typeface="+mn-ea"/>
              </a:rPr>
              <a:t>리포지토리</a:t>
            </a:r>
            <a:r>
              <a:rPr lang="ko-KR" altLang="en-US" sz="2000" b="1" dirty="0" smtClean="0">
                <a:latin typeface="+mn-ea"/>
                <a:ea typeface="+mn-ea"/>
              </a:rPr>
              <a:t> </a:t>
            </a:r>
            <a:r>
              <a:rPr lang="ko-KR" altLang="en-US" sz="2000" b="1" dirty="0" smtClean="0">
                <a:latin typeface="+mn-ea"/>
                <a:ea typeface="+mn-ea"/>
              </a:rPr>
              <a:t>생성하기 </a:t>
            </a:r>
            <a:r>
              <a:rPr lang="en-US" altLang="ko-KR" sz="2000" b="1" dirty="0" smtClean="0">
                <a:latin typeface="+mn-ea"/>
                <a:ea typeface="+mn-ea"/>
              </a:rPr>
              <a:t>: </a:t>
            </a:r>
            <a:r>
              <a:rPr lang="en-US" altLang="ko-KR" sz="2000" b="1" dirty="0" err="1" smtClean="0">
                <a:solidFill>
                  <a:srgbClr val="0000CC"/>
                </a:solidFill>
                <a:latin typeface="+mn-ea"/>
                <a:ea typeface="+mn-ea"/>
              </a:rPr>
              <a:t>exGitHub</a:t>
            </a:r>
            <a:endParaRPr lang="ko-KR" altLang="en-US" sz="2000" b="1" dirty="0">
              <a:solidFill>
                <a:srgbClr val="0000CC"/>
              </a:solidFill>
              <a:latin typeface="+mn-ea"/>
              <a:ea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" y="1368836"/>
            <a:ext cx="9036497" cy="2780244"/>
            <a:chOff x="-1" y="1368836"/>
            <a:chExt cx="9036497" cy="278024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597"/>
            <a:stretch/>
          </p:blipFill>
          <p:spPr bwMode="auto">
            <a:xfrm>
              <a:off x="-1" y="1368836"/>
              <a:ext cx="9036497" cy="2780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7980126" y="1760183"/>
              <a:ext cx="508248" cy="612000"/>
            </a:xfrm>
            <a:prstGeom prst="roundRect">
              <a:avLst>
                <a:gd name="adj" fmla="val 10670"/>
              </a:avLst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6792373" y="2372628"/>
              <a:ext cx="1692510" cy="360000"/>
            </a:xfrm>
            <a:prstGeom prst="roundRect">
              <a:avLst>
                <a:gd name="adj" fmla="val 10670"/>
              </a:avLst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27" y="1803663"/>
            <a:ext cx="6381246" cy="50702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모서리가 둥근 직사각형 9"/>
          <p:cNvSpPr/>
          <p:nvPr/>
        </p:nvSpPr>
        <p:spPr>
          <a:xfrm>
            <a:off x="539552" y="5373216"/>
            <a:ext cx="360040" cy="396000"/>
          </a:xfrm>
          <a:prstGeom prst="roundRect">
            <a:avLst>
              <a:gd name="adj" fmla="val 1067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39552" y="6477932"/>
            <a:ext cx="1440160" cy="396000"/>
          </a:xfrm>
          <a:prstGeom prst="roundRect">
            <a:avLst>
              <a:gd name="adj" fmla="val 1067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46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GitHub </a:t>
            </a:r>
            <a:r>
              <a:rPr lang="ko-KR" altLang="en-US" dirty="0" err="1"/>
              <a:t>리포지토리</a:t>
            </a:r>
            <a:r>
              <a:rPr lang="ko-KR" altLang="en-US" dirty="0"/>
              <a:t> 생성하기</a:t>
            </a:r>
          </a:p>
        </p:txBody>
      </p:sp>
      <p:pic>
        <p:nvPicPr>
          <p:cNvPr id="4" name="내용 개체 틀 3" descr="JAnn21/C_EX_4CSstd - Internet Explorer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980186"/>
            <a:ext cx="7367736" cy="4401142"/>
          </a:xfrm>
        </p:spPr>
      </p:pic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228600" y="931863"/>
            <a:ext cx="8686800" cy="14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ts val="200"/>
              </a:spcAft>
              <a:buClr>
                <a:srgbClr val="660033"/>
              </a:buClr>
              <a:buFont typeface="Wingdings" pitchFamily="2" charset="2"/>
              <a:buChar char="v"/>
              <a:defRPr sz="24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539750" indent="-18256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09625" indent="-18256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Char char="•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205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kumimoji="0" lang="en-US" altLang="ko-KR" sz="2000" dirty="0">
                <a:latin typeface="+mn-ea"/>
                <a:ea typeface="+mn-ea"/>
              </a:rPr>
              <a:t> </a:t>
            </a:r>
            <a:r>
              <a:rPr kumimoji="0" lang="en-US" altLang="ko-KR" sz="2000" dirty="0" smtClean="0">
                <a:latin typeface="+mn-ea"/>
                <a:ea typeface="+mn-ea"/>
              </a:rPr>
              <a:t>    - README.md</a:t>
            </a:r>
            <a:r>
              <a:rPr kumimoji="0" lang="ko-KR" altLang="en-US" sz="2000" dirty="0" smtClean="0">
                <a:latin typeface="+mn-ea"/>
                <a:ea typeface="+mn-ea"/>
              </a:rPr>
              <a:t>로 초기화 시킨 </a:t>
            </a:r>
            <a:r>
              <a:rPr kumimoji="0" lang="ko-KR" altLang="en-US" sz="2000" dirty="0" err="1" smtClean="0">
                <a:latin typeface="+mn-ea"/>
                <a:ea typeface="+mn-ea"/>
              </a:rPr>
              <a:t>리포지토리</a:t>
            </a:r>
            <a:r>
              <a:rPr kumimoji="0" lang="ko-KR" altLang="en-US" sz="2000" dirty="0" smtClean="0">
                <a:latin typeface="+mn-ea"/>
                <a:ea typeface="+mn-ea"/>
              </a:rPr>
              <a:t> 생성</a:t>
            </a:r>
            <a:endParaRPr kumimoji="0" lang="ko-KR" altLang="en-US" sz="2000" dirty="0">
              <a:latin typeface="+mn-ea"/>
              <a:ea typeface="+mn-ea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381000" y="1412171"/>
            <a:ext cx="8686800" cy="14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ts val="200"/>
              </a:spcAft>
              <a:buClr>
                <a:srgbClr val="660033"/>
              </a:buClr>
              <a:buFont typeface="Wingdings" pitchFamily="2" charset="2"/>
              <a:buChar char="v"/>
              <a:defRPr sz="24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539750" indent="-18256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09625" indent="-18256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Char char="•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205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kumimoji="0" lang="en-US" altLang="ko-KR" sz="2000" b="1" dirty="0" smtClean="0">
                <a:latin typeface="+mn-ea"/>
                <a:ea typeface="+mn-ea"/>
              </a:rPr>
              <a:t>2. </a:t>
            </a:r>
            <a:r>
              <a:rPr kumimoji="0" lang="ko-KR" altLang="en-US" sz="2000" b="1" dirty="0" smtClean="0">
                <a:latin typeface="+mn-ea"/>
                <a:ea typeface="+mn-ea"/>
              </a:rPr>
              <a:t>협력자</a:t>
            </a:r>
            <a:r>
              <a:rPr kumimoji="0" lang="en-US" altLang="ko-KR" sz="2000" b="1" dirty="0" smtClean="0">
                <a:latin typeface="+mn-ea"/>
                <a:ea typeface="+mn-ea"/>
              </a:rPr>
              <a:t>(collaborators) </a:t>
            </a:r>
            <a:r>
              <a:rPr kumimoji="0" lang="ko-KR" altLang="en-US" sz="2000" b="1" dirty="0" smtClean="0">
                <a:latin typeface="+mn-ea"/>
                <a:ea typeface="+mn-ea"/>
              </a:rPr>
              <a:t>추가하기</a:t>
            </a:r>
            <a:endParaRPr kumimoji="0" lang="ko-KR" altLang="en-US" sz="2000" b="1" dirty="0">
              <a:latin typeface="+mn-ea"/>
              <a:ea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364088" y="3140968"/>
            <a:ext cx="720080" cy="396000"/>
          </a:xfrm>
          <a:prstGeom prst="roundRect">
            <a:avLst>
              <a:gd name="adj" fmla="val 1067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10" name="그림 9" descr="Collaborators - Internet Explore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8840"/>
            <a:ext cx="9144000" cy="4520143"/>
          </a:xfrm>
          <a:prstGeom prst="rect">
            <a:avLst/>
          </a:prstGeo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46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GitHub </a:t>
            </a:r>
            <a:r>
              <a:rPr lang="ko-KR" altLang="en-US" dirty="0" err="1"/>
              <a:t>리포지토리</a:t>
            </a:r>
            <a:r>
              <a:rPr lang="ko-KR" altLang="en-US" dirty="0"/>
              <a:t> 생성하기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28600" y="931863"/>
            <a:ext cx="8686800" cy="144076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b="1" dirty="0" smtClean="0">
                <a:latin typeface="+mn-ea"/>
                <a:ea typeface="+mn-ea"/>
              </a:rPr>
              <a:t>3. </a:t>
            </a:r>
            <a:r>
              <a:rPr lang="ko-KR" altLang="en-US" sz="2000" b="1" dirty="0" smtClean="0">
                <a:latin typeface="+mn-ea"/>
                <a:ea typeface="+mn-ea"/>
              </a:rPr>
              <a:t>파일 </a:t>
            </a:r>
            <a:r>
              <a:rPr lang="ko-KR" altLang="en-US" sz="2000" b="1" dirty="0" smtClean="0">
                <a:latin typeface="+mn-ea"/>
                <a:ea typeface="+mn-ea"/>
              </a:rPr>
              <a:t>추가하기 </a:t>
            </a:r>
            <a:r>
              <a:rPr lang="en-US" altLang="ko-KR" sz="2000" b="1" dirty="0" smtClean="0">
                <a:latin typeface="+mn-ea"/>
                <a:ea typeface="+mn-ea"/>
              </a:rPr>
              <a:t>: </a:t>
            </a:r>
            <a:r>
              <a:rPr lang="en-US" altLang="ko-KR" sz="2000" b="1" dirty="0" smtClean="0">
                <a:solidFill>
                  <a:srgbClr val="0000CC"/>
                </a:solidFill>
                <a:latin typeface="+mn-ea"/>
                <a:ea typeface="+mn-ea"/>
              </a:rPr>
              <a:t>ex.md</a:t>
            </a:r>
            <a:endParaRPr lang="ko-KR" altLang="en-US" sz="2000" b="1" dirty="0">
              <a:solidFill>
                <a:srgbClr val="0000CC"/>
              </a:solidFill>
              <a:latin typeface="+mn-ea"/>
              <a:ea typeface="+mn-ea"/>
            </a:endParaRPr>
          </a:p>
        </p:txBody>
      </p:sp>
      <p:pic>
        <p:nvPicPr>
          <p:cNvPr id="5" name="그림 4" descr="JAnn21/C_EX_4CSstd - Internet Explor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84784"/>
            <a:ext cx="7668344" cy="455172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136947" y="3993189"/>
            <a:ext cx="887846" cy="360040"/>
          </a:xfrm>
          <a:prstGeom prst="roundRect">
            <a:avLst>
              <a:gd name="adj" fmla="val 10670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36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GitHub </a:t>
            </a:r>
            <a:r>
              <a:rPr lang="ko-KR" altLang="en-US" dirty="0" err="1"/>
              <a:t>리포지토리</a:t>
            </a:r>
            <a:r>
              <a:rPr lang="ko-KR" altLang="en-US" dirty="0"/>
              <a:t> 생성하기</a:t>
            </a:r>
          </a:p>
        </p:txBody>
      </p:sp>
      <p:pic>
        <p:nvPicPr>
          <p:cNvPr id="4" name="내용 개체 틀 3" descr="Editing C_EX_4CSstd/week.md at master · JAnn21/C_EX_4CSstd - Internet Explorer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51525"/>
            <a:ext cx="8686800" cy="4141771"/>
          </a:xfrm>
        </p:spPr>
      </p:pic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228600" y="931863"/>
            <a:ext cx="8686800" cy="14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ts val="200"/>
              </a:spcAft>
              <a:buClr>
                <a:srgbClr val="660033"/>
              </a:buClr>
              <a:buFont typeface="Wingdings" pitchFamily="2" charset="2"/>
              <a:buChar char="v"/>
              <a:defRPr sz="24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539750" indent="-18256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09625" indent="-18256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Char char="•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205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kumimoji="0" lang="en-US" altLang="ko-KR" sz="2000" b="1" dirty="0" smtClean="0">
                <a:latin typeface="+mn-ea"/>
                <a:ea typeface="+mn-ea"/>
              </a:rPr>
              <a:t>4. </a:t>
            </a:r>
            <a:r>
              <a:rPr kumimoji="0" lang="ko-KR" altLang="en-US" sz="2000" b="1" dirty="0" smtClean="0">
                <a:latin typeface="+mn-ea"/>
                <a:ea typeface="+mn-ea"/>
              </a:rPr>
              <a:t>파일 내용 작성하기</a:t>
            </a:r>
            <a:endParaRPr kumimoji="0" lang="en-US" altLang="ko-KR" sz="2000" b="1" dirty="0" smtClean="0">
              <a:latin typeface="+mn-ea"/>
              <a:ea typeface="+mn-ea"/>
            </a:endParaRPr>
          </a:p>
          <a:p>
            <a:pPr marL="0" indent="0">
              <a:buNone/>
            </a:pPr>
            <a:endParaRPr kumimoji="0" lang="ko-KR" altLang="en-US" sz="2000" b="1" dirty="0">
              <a:latin typeface="+mn-ea"/>
              <a:ea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11560" y="4664079"/>
            <a:ext cx="3168352" cy="983983"/>
          </a:xfrm>
          <a:prstGeom prst="roundRect">
            <a:avLst>
              <a:gd name="adj" fmla="val 10670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428156" y="3883109"/>
            <a:ext cx="1152128" cy="360040"/>
          </a:xfrm>
          <a:prstGeom prst="roundRect">
            <a:avLst>
              <a:gd name="adj" fmla="val 10670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30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GitHub </a:t>
            </a:r>
            <a:r>
              <a:rPr lang="ko-KR" altLang="en-US" dirty="0" smtClean="0"/>
              <a:t>사용하기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39552" y="1628800"/>
            <a:ext cx="7560840" cy="23762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참여하기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1) </a:t>
            </a:r>
            <a:r>
              <a:rPr lang="ko-KR" altLang="en-US" dirty="0" smtClean="0"/>
              <a:t>참여할 프로젝트 들어가기 </a:t>
            </a:r>
            <a:r>
              <a:rPr lang="en-US" altLang="ko-KR" dirty="0" smtClean="0"/>
              <a:t>: Explore</a:t>
            </a:r>
            <a:r>
              <a:rPr lang="ko-KR" altLang="en-US" dirty="0" smtClean="0"/>
              <a:t> </a:t>
            </a:r>
            <a:r>
              <a:rPr lang="en-US" altLang="ko-KR" dirty="0" smtClean="0"/>
              <a:t>GitHub : </a:t>
            </a:r>
            <a:r>
              <a:rPr lang="en-US" altLang="ko-KR" b="1" i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SKU4CS </a:t>
            </a:r>
            <a:r>
              <a:rPr lang="ko-KR" altLang="en-US" dirty="0" smtClean="0"/>
              <a:t>입력</a:t>
            </a:r>
            <a:r>
              <a:rPr lang="en-US" altLang="ko-KR" b="1" i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b="1" i="1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altLang="ko-KR" dirty="0" smtClean="0"/>
              <a:t>2) </a:t>
            </a:r>
            <a:r>
              <a:rPr lang="ko-KR" altLang="en-US" dirty="0" smtClean="0"/>
              <a:t>프로젝트 복사해오기 </a:t>
            </a:r>
            <a:r>
              <a:rPr lang="en-US" altLang="ko-KR" dirty="0" smtClean="0"/>
              <a:t>: </a:t>
            </a:r>
            <a:r>
              <a:rPr lang="en-US" altLang="ko-KR" b="1" dirty="0" smtClean="0"/>
              <a:t>Fork</a:t>
            </a:r>
          </a:p>
          <a:p>
            <a:pPr lvl="1"/>
            <a:r>
              <a:rPr lang="en-US" altLang="ko-KR" dirty="0" smtClean="0"/>
              <a:t>3) </a:t>
            </a:r>
            <a:r>
              <a:rPr lang="ko-KR" altLang="en-US" dirty="0" smtClean="0"/>
              <a:t>파일 추가하기 </a:t>
            </a:r>
            <a:r>
              <a:rPr lang="en-US" altLang="ko-KR" dirty="0" smtClean="0"/>
              <a:t>: </a:t>
            </a:r>
            <a:r>
              <a:rPr lang="en-US" altLang="ko-KR" b="1" dirty="0"/>
              <a:t>U</a:t>
            </a:r>
            <a:r>
              <a:rPr lang="en-US" altLang="ko-KR" b="1" dirty="0" smtClean="0"/>
              <a:t>pload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file </a:t>
            </a:r>
            <a:r>
              <a:rPr lang="en-US" altLang="ko-KR" dirty="0" smtClean="0"/>
              <a:t>: </a:t>
            </a:r>
            <a:r>
              <a:rPr lang="ko-KR" altLang="en-US" b="1" i="1" dirty="0" smtClean="0">
                <a:solidFill>
                  <a:srgbClr val="0000CC"/>
                </a:solidFill>
              </a:rPr>
              <a:t>자기학번</a:t>
            </a:r>
            <a:r>
              <a:rPr lang="en-US" altLang="ko-KR" b="1" i="1" dirty="0" smtClean="0">
                <a:solidFill>
                  <a:srgbClr val="0000CC"/>
                </a:solidFill>
              </a:rPr>
              <a:t>OSS.doc </a:t>
            </a:r>
            <a:endParaRPr lang="en-US" altLang="ko-KR" b="1" i="1" dirty="0" smtClean="0">
              <a:solidFill>
                <a:srgbClr val="0000CC"/>
              </a:solidFill>
            </a:endParaRPr>
          </a:p>
          <a:p>
            <a:pPr lvl="1"/>
            <a:r>
              <a:rPr lang="en-US" altLang="ko-KR" dirty="0" smtClean="0"/>
              <a:t>4) </a:t>
            </a:r>
            <a:r>
              <a:rPr lang="ko-KR" altLang="en-US" dirty="0" smtClean="0"/>
              <a:t>변경사항을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원본에 반영 요청하기 </a:t>
            </a:r>
            <a:r>
              <a:rPr lang="en-US" altLang="ko-KR" dirty="0" smtClean="0"/>
              <a:t>1: New pull request</a:t>
            </a:r>
          </a:p>
          <a:p>
            <a:pPr lvl="1"/>
            <a:r>
              <a:rPr lang="en-US" altLang="ko-KR" dirty="0" smtClean="0"/>
              <a:t>5) </a:t>
            </a:r>
            <a:r>
              <a:rPr lang="ko-KR" altLang="en-US" dirty="0"/>
              <a:t>변경사항을</a:t>
            </a:r>
            <a:r>
              <a:rPr lang="en-US" altLang="ko-KR" dirty="0"/>
              <a:t> </a:t>
            </a:r>
            <a:r>
              <a:rPr lang="ko-KR" altLang="en-US" dirty="0"/>
              <a:t>원본에 반영 요청하기 </a:t>
            </a:r>
            <a:r>
              <a:rPr lang="en-US" altLang="ko-KR" dirty="0" smtClean="0"/>
              <a:t>2 : Create pull request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41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4800"/>
                </a:solidFill>
              </a:rPr>
              <a:t>1. </a:t>
            </a:r>
            <a:r>
              <a:rPr lang="ko-KR" altLang="en-US" dirty="0" err="1" smtClean="0">
                <a:solidFill>
                  <a:srgbClr val="004800"/>
                </a:solidFill>
              </a:rPr>
              <a:t>오픈소스</a:t>
            </a:r>
            <a:r>
              <a:rPr lang="ko-KR" altLang="en-US" dirty="0" smtClean="0">
                <a:solidFill>
                  <a:srgbClr val="004800"/>
                </a:solidFill>
              </a:rPr>
              <a:t> </a:t>
            </a:r>
            <a:r>
              <a:rPr lang="ko-KR" altLang="en-US" dirty="0">
                <a:solidFill>
                  <a:srgbClr val="004800"/>
                </a:solidFill>
              </a:rPr>
              <a:t>개요 </a:t>
            </a:r>
            <a:r>
              <a:rPr lang="en-US" altLang="ko-KR" dirty="0">
                <a:solidFill>
                  <a:srgbClr val="004800"/>
                </a:solidFill>
              </a:rPr>
              <a:t>:</a:t>
            </a:r>
            <a:r>
              <a:rPr lang="ko-KR" altLang="en-US" dirty="0">
                <a:solidFill>
                  <a:srgbClr val="004800"/>
                </a:solidFill>
              </a:rPr>
              <a:t> </a:t>
            </a:r>
            <a:r>
              <a:rPr lang="en-US" altLang="ko-KR" dirty="0">
                <a:solidFill>
                  <a:srgbClr val="004800"/>
                </a:solidFill>
              </a:rPr>
              <a:t>1</a:t>
            </a:r>
            <a:r>
              <a:rPr lang="en-US" altLang="ko-KR" dirty="0" smtClean="0">
                <a:solidFill>
                  <a:srgbClr val="004800"/>
                </a:solidFill>
              </a:rPr>
              <a:t>) </a:t>
            </a:r>
            <a:r>
              <a:rPr lang="ko-KR" altLang="en-US" dirty="0" smtClean="0">
                <a:solidFill>
                  <a:srgbClr val="004800"/>
                </a:solidFill>
              </a:rPr>
              <a:t>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 bwMode="auto">
          <a:xfrm>
            <a:off x="1416187" y="6084963"/>
            <a:ext cx="1571636" cy="224357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31750" prstMaterial="matte">
              <a:bevelT w="0" h="3810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  <a:defRPr/>
            </a:pPr>
            <a:r>
              <a:rPr lang="en-US" altLang="ko-KR" sz="1400" dirty="0" smtClean="0">
                <a:ln w="11430"/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&lt;</a:t>
            </a:r>
            <a:r>
              <a:rPr lang="ko-KR" altLang="en-US" sz="1400" dirty="0" smtClean="0">
                <a:ln w="11430"/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소스코드</a:t>
            </a:r>
            <a:r>
              <a:rPr lang="en-US" altLang="ko-KR" sz="1400" dirty="0" smtClean="0">
                <a:ln w="11430"/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&gt;</a:t>
            </a:r>
            <a:endParaRPr lang="en-US" altLang="ko-KR" sz="1400" dirty="0">
              <a:ln w="11430"/>
              <a:solidFill>
                <a:srgbClr val="FF0000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6143065" y="5157192"/>
            <a:ext cx="1571636" cy="224357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31750" prstMaterial="matte">
              <a:bevelT w="0" h="3810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  <a:defRPr/>
            </a:pPr>
            <a:r>
              <a:rPr lang="en-US" altLang="ko-KR" sz="1400" dirty="0" smtClean="0">
                <a:ln w="11430"/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&lt;</a:t>
            </a:r>
            <a:r>
              <a:rPr lang="ko-KR" altLang="en-US" sz="1400" dirty="0" smtClean="0">
                <a:ln w="11430"/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라이선스 예시</a:t>
            </a:r>
            <a:r>
              <a:rPr lang="en-US" altLang="ko-KR" sz="1400" dirty="0" smtClean="0">
                <a:ln w="11430"/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&gt;</a:t>
            </a:r>
            <a:endParaRPr lang="en-US" altLang="ko-KR" sz="1400" dirty="0">
              <a:ln w="11430"/>
              <a:solidFill>
                <a:srgbClr val="FF0000"/>
              </a:solidFill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836712"/>
            <a:ext cx="4536503" cy="5184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84785"/>
            <a:ext cx="3888432" cy="3096343"/>
          </a:xfrm>
          <a:prstGeom prst="rect">
            <a:avLst/>
          </a:prstGeom>
        </p:spPr>
      </p:pic>
      <p:sp>
        <p:nvSpPr>
          <p:cNvPr id="8" name="&quot;없음&quot; 기호 7">
            <a:hlinkClick r:id="rId4"/>
          </p:cNvPr>
          <p:cNvSpPr/>
          <p:nvPr/>
        </p:nvSpPr>
        <p:spPr>
          <a:xfrm>
            <a:off x="8172400" y="1052736"/>
            <a:ext cx="576064" cy="576064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44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GitHub </a:t>
            </a:r>
            <a:r>
              <a:rPr lang="ko-KR" altLang="en-US" dirty="0" smtClean="0"/>
              <a:t>사용하기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9" y="836712"/>
            <a:ext cx="9099002" cy="532859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0425" y="1340768"/>
            <a:ext cx="4511996" cy="504056"/>
          </a:xfrm>
          <a:prstGeom prst="roundRect">
            <a:avLst>
              <a:gd name="adj" fmla="val 10670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0" y="4077072"/>
            <a:ext cx="4511996" cy="720080"/>
          </a:xfrm>
          <a:prstGeom prst="roundRect">
            <a:avLst>
              <a:gd name="adj" fmla="val 10670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11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GitHub </a:t>
            </a:r>
            <a:r>
              <a:rPr lang="ko-KR" altLang="en-US" dirty="0" smtClean="0"/>
              <a:t>사용하기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934487"/>
            <a:ext cx="8733512" cy="592351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95536" y="2492896"/>
            <a:ext cx="5904655" cy="936104"/>
          </a:xfrm>
          <a:prstGeom prst="roundRect">
            <a:avLst>
              <a:gd name="adj" fmla="val 10670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54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GitHub </a:t>
            </a:r>
            <a:r>
              <a:rPr lang="ko-KR" altLang="en-US" dirty="0" smtClean="0"/>
              <a:t>사용하기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39552" y="1556792"/>
            <a:ext cx="7920880" cy="2304256"/>
          </a:xfrm>
          <a:prstGeom prst="rect">
            <a:avLst/>
          </a:prstGeom>
          <a:solidFill>
            <a:srgbClr val="FFFF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en-US" altLang="ko-KR" dirty="0" smtClean="0"/>
              <a:t>Owner : Merge </a:t>
            </a:r>
            <a:r>
              <a:rPr lang="ko-KR" altLang="en-US" dirty="0" smtClean="0"/>
              <a:t>하기 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1) </a:t>
            </a:r>
            <a:r>
              <a:rPr lang="ko-KR" altLang="en-US" dirty="0" smtClean="0"/>
              <a:t>자기 프로젝트에서 요청 확인하기 </a:t>
            </a:r>
            <a:r>
              <a:rPr lang="en-US" altLang="ko-KR" dirty="0" smtClean="0"/>
              <a:t>: Pull Requests</a:t>
            </a:r>
          </a:p>
          <a:p>
            <a:pPr lvl="1"/>
            <a:r>
              <a:rPr lang="en-US" altLang="ko-KR" dirty="0" smtClean="0"/>
              <a:t>2) </a:t>
            </a:r>
            <a:r>
              <a:rPr lang="ko-KR" altLang="en-US" dirty="0" smtClean="0"/>
              <a:t>변경사항</a:t>
            </a:r>
            <a:r>
              <a:rPr lang="en-US" altLang="ko-KR" dirty="0" smtClean="0"/>
              <a:t>(commit) </a:t>
            </a:r>
            <a:r>
              <a:rPr lang="ko-KR" altLang="en-US" dirty="0" smtClean="0"/>
              <a:t>반영</a:t>
            </a:r>
            <a:r>
              <a:rPr lang="en-US" altLang="ko-KR" dirty="0" smtClean="0"/>
              <a:t> </a:t>
            </a:r>
            <a:r>
              <a:rPr lang="ko-KR" altLang="en-US" dirty="0" smtClean="0"/>
              <a:t>요청 승인하기 </a:t>
            </a:r>
            <a:r>
              <a:rPr lang="en-US" altLang="ko-KR" dirty="0" smtClean="0"/>
              <a:t>: </a:t>
            </a:r>
          </a:p>
          <a:p>
            <a:pPr marL="357187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(1) Merge pull request</a:t>
            </a:r>
          </a:p>
          <a:p>
            <a:pPr marL="357187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(2) Confirm merge</a:t>
            </a:r>
          </a:p>
          <a:p>
            <a:pPr lvl="1"/>
            <a:r>
              <a:rPr lang="en-US" altLang="ko-KR" dirty="0" smtClean="0"/>
              <a:t>☞ Contributors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등록됨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357187" lvl="1" indent="0">
              <a:buNone/>
            </a:pP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10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GitHub </a:t>
            </a:r>
            <a:r>
              <a:rPr lang="ko-KR" altLang="en-US" dirty="0" smtClean="0"/>
              <a:t>사용하기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8686800" cy="3070561"/>
          </a:xfrm>
        </p:spPr>
      </p:pic>
      <p:sp>
        <p:nvSpPr>
          <p:cNvPr id="5" name="모서리가 둥근 직사각형 4"/>
          <p:cNvSpPr/>
          <p:nvPr/>
        </p:nvSpPr>
        <p:spPr>
          <a:xfrm>
            <a:off x="1763688" y="1910686"/>
            <a:ext cx="1221672" cy="454217"/>
          </a:xfrm>
          <a:prstGeom prst="roundRect">
            <a:avLst>
              <a:gd name="adj" fmla="val 10670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1556792"/>
            <a:ext cx="9144000" cy="2591566"/>
            <a:chOff x="0" y="1556792"/>
            <a:chExt cx="9144000" cy="2591566"/>
          </a:xfrm>
        </p:grpSpPr>
        <p:pic>
          <p:nvPicPr>
            <p:cNvPr id="6" name="그림 5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6792"/>
              <a:ext cx="9144000" cy="2591566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107504" y="3501008"/>
              <a:ext cx="2627784" cy="504056"/>
            </a:xfrm>
            <a:prstGeom prst="roundRect">
              <a:avLst>
                <a:gd name="adj" fmla="val 10670"/>
              </a:avLst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5496" y="578954"/>
            <a:ext cx="8830907" cy="6306430"/>
            <a:chOff x="35496" y="578954"/>
            <a:chExt cx="8830907" cy="6306430"/>
          </a:xfrm>
        </p:grpSpPr>
        <p:pic>
          <p:nvPicPr>
            <p:cNvPr id="9" name="그림 8" descr="화면 캡처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6" y="578954"/>
              <a:ext cx="8830907" cy="6306430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743100" y="6325120"/>
              <a:ext cx="1908212" cy="468052"/>
            </a:xfrm>
            <a:prstGeom prst="roundRect">
              <a:avLst>
                <a:gd name="adj" fmla="val 10670"/>
              </a:avLst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2" name="그림 11" descr="화면 캡처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70"/>
          <a:stretch/>
        </p:blipFill>
        <p:spPr>
          <a:xfrm>
            <a:off x="113096" y="5094665"/>
            <a:ext cx="7421011" cy="1749775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944304" y="6352416"/>
            <a:ext cx="1224136" cy="444044"/>
          </a:xfrm>
          <a:prstGeom prst="roundRect">
            <a:avLst>
              <a:gd name="adj" fmla="val 10670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23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GitHub </a:t>
            </a:r>
            <a:r>
              <a:rPr lang="ko-KR" altLang="en-US" dirty="0" smtClean="0"/>
              <a:t>사용하기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04" y="1205149"/>
            <a:ext cx="8686800" cy="5168427"/>
          </a:xfr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85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4800"/>
                </a:solidFill>
              </a:rPr>
              <a:t>1. </a:t>
            </a:r>
            <a:r>
              <a:rPr lang="ko-KR" altLang="en-US" dirty="0" err="1" smtClean="0">
                <a:solidFill>
                  <a:srgbClr val="004800"/>
                </a:solidFill>
              </a:rPr>
              <a:t>오픈소스</a:t>
            </a:r>
            <a:r>
              <a:rPr lang="ko-KR" altLang="en-US" dirty="0" smtClean="0">
                <a:solidFill>
                  <a:srgbClr val="004800"/>
                </a:solidFill>
              </a:rPr>
              <a:t> </a:t>
            </a:r>
            <a:r>
              <a:rPr lang="ko-KR" altLang="en-US" dirty="0">
                <a:solidFill>
                  <a:srgbClr val="004800"/>
                </a:solidFill>
              </a:rPr>
              <a:t>개요 </a:t>
            </a:r>
            <a:r>
              <a:rPr lang="en-US" altLang="ko-KR" dirty="0">
                <a:solidFill>
                  <a:srgbClr val="004800"/>
                </a:solidFill>
              </a:rPr>
              <a:t>:</a:t>
            </a:r>
            <a:r>
              <a:rPr lang="ko-KR" altLang="en-US" dirty="0">
                <a:solidFill>
                  <a:srgbClr val="004800"/>
                </a:solidFill>
              </a:rPr>
              <a:t> </a:t>
            </a:r>
            <a:r>
              <a:rPr lang="en-US" altLang="ko-KR" dirty="0" smtClean="0">
                <a:solidFill>
                  <a:srgbClr val="004800"/>
                </a:solidFill>
              </a:rPr>
              <a:t>2) </a:t>
            </a:r>
            <a:r>
              <a:rPr lang="ko-KR" altLang="en-US" dirty="0" smtClean="0">
                <a:solidFill>
                  <a:srgbClr val="004800"/>
                </a:solidFill>
              </a:rPr>
              <a:t>가치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Picture 8" descr="tem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0" y="1174403"/>
            <a:ext cx="8972550" cy="502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0"/>
          <p:cNvGrpSpPr>
            <a:grpSpLocks/>
          </p:cNvGrpSpPr>
          <p:nvPr/>
        </p:nvGrpSpPr>
        <p:grpSpPr bwMode="auto">
          <a:xfrm flipH="1">
            <a:off x="238123" y="982315"/>
            <a:ext cx="8671831" cy="334963"/>
            <a:chOff x="2949" y="1072"/>
            <a:chExt cx="2653" cy="211"/>
          </a:xfrm>
        </p:grpSpPr>
        <p:pic>
          <p:nvPicPr>
            <p:cNvPr id="7" name="Picture 11" descr="bar2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14000" contrast="-4000"/>
            </a:blip>
            <a:srcRect/>
            <a:stretch>
              <a:fillRect/>
            </a:stretch>
          </p:blipFill>
          <p:spPr bwMode="auto">
            <a:xfrm>
              <a:off x="2949" y="1072"/>
              <a:ext cx="136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2" descr="bar2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14000" contrast="-4000"/>
            </a:blip>
            <a:srcRect/>
            <a:stretch>
              <a:fillRect/>
            </a:stretch>
          </p:blipFill>
          <p:spPr bwMode="auto">
            <a:xfrm>
              <a:off x="4239" y="1072"/>
              <a:ext cx="136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3" descr="bar2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14000" contrast="-4000"/>
            </a:blip>
            <a:srcRect l="20836" r="20909"/>
            <a:stretch>
              <a:fillRect/>
            </a:stretch>
          </p:blipFill>
          <p:spPr bwMode="auto">
            <a:xfrm>
              <a:off x="3832" y="1072"/>
              <a:ext cx="79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0"/>
          <p:cNvSpPr txBox="1">
            <a:spLocks noChangeArrowheads="1"/>
          </p:cNvSpPr>
          <p:nvPr/>
        </p:nvSpPr>
        <p:spPr bwMode="auto">
          <a:xfrm flipH="1">
            <a:off x="3491880" y="1017240"/>
            <a:ext cx="224099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ko-KR" altLang="en-US" sz="1800" b="1" dirty="0" err="1" smtClean="0">
                <a:solidFill>
                  <a:srgbClr val="FFFFFF"/>
                </a:solidFill>
                <a:latin typeface="+mn-ea"/>
                <a:ea typeface="+mn-ea"/>
              </a:rPr>
              <a:t>오픈소스</a:t>
            </a:r>
            <a:r>
              <a:rPr lang="en-US" altLang="ko-KR" sz="1800" b="1" dirty="0" smtClean="0">
                <a:solidFill>
                  <a:srgbClr val="FFFFFF"/>
                </a:solidFill>
                <a:latin typeface="+mn-ea"/>
                <a:ea typeface="+mn-ea"/>
              </a:rPr>
              <a:t> </a:t>
            </a:r>
            <a:r>
              <a:rPr lang="ko-KR" altLang="en-US" sz="1800" b="1" dirty="0">
                <a:solidFill>
                  <a:srgbClr val="FFFFFF"/>
                </a:solidFill>
                <a:latin typeface="+mn-ea"/>
                <a:ea typeface="+mn-ea"/>
              </a:rPr>
              <a:t>산업의 가치</a:t>
            </a:r>
            <a:endParaRPr lang="ko-KR" altLang="ko-KR" sz="18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864419" y="2786034"/>
            <a:ext cx="7956053" cy="26591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66688" indent="-166688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SzPct val="70000"/>
              <a:buFontTx/>
              <a:buBlip>
                <a:blip r:embed="rId4"/>
              </a:buBlip>
            </a:pPr>
            <a:r>
              <a:rPr lang="ko-KR" altLang="ko-KR" sz="1800" b="1" dirty="0">
                <a:latin typeface="+mn-ea"/>
                <a:ea typeface="+mn-ea"/>
              </a:rPr>
              <a:t>소스코드에 대한 자유로운 접근으로 </a:t>
            </a:r>
            <a:r>
              <a:rPr lang="ko-KR" altLang="ko-KR" sz="1800" b="1" dirty="0">
                <a:solidFill>
                  <a:srgbClr val="FF0000"/>
                </a:solidFill>
                <a:latin typeface="+mn-ea"/>
                <a:ea typeface="+mn-ea"/>
              </a:rPr>
              <a:t>최신기술 습득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  <a:ea typeface="+mn-ea"/>
              </a:rPr>
              <a:t>가능</a:t>
            </a:r>
            <a:endParaRPr lang="en-US" altLang="ko-KR" sz="18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166688" indent="-166688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SzPct val="70000"/>
              <a:buFontTx/>
              <a:buBlip>
                <a:blip r:embed="rId4"/>
              </a:buBlip>
            </a:pPr>
            <a:r>
              <a:rPr lang="ko-KR" altLang="en-US" sz="1800" b="1" dirty="0">
                <a:latin typeface="+mn-ea"/>
                <a:ea typeface="+mn-ea"/>
              </a:rPr>
              <a:t>창의적 아이디어 수용 등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  <a:ea typeface="+mn-ea"/>
              </a:rPr>
              <a:t>기술혁신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  <a:ea typeface="+mn-ea"/>
              </a:rPr>
              <a:t/>
            </a:r>
            <a:br>
              <a:rPr lang="en-US" altLang="ko-KR" sz="1800" b="1" dirty="0">
                <a:solidFill>
                  <a:srgbClr val="FF0000"/>
                </a:solidFill>
                <a:latin typeface="+mn-ea"/>
                <a:ea typeface="+mn-ea"/>
              </a:rPr>
            </a:br>
            <a:r>
              <a:rPr lang="en-US" altLang="ko-KR" sz="1800" b="1" dirty="0">
                <a:solidFill>
                  <a:srgbClr val="FF0000"/>
                </a:solidFill>
                <a:latin typeface="+mn-ea"/>
                <a:ea typeface="+mn-ea"/>
              </a:rPr>
              <a:t>(Innovation)</a:t>
            </a:r>
            <a:endParaRPr lang="ko-KR" altLang="en-US" sz="18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166688" indent="-166688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SzPct val="70000"/>
              <a:buFontTx/>
              <a:buBlip>
                <a:blip r:embed="rId4"/>
              </a:buBlip>
            </a:pPr>
            <a:r>
              <a:rPr lang="ko-KR" altLang="ko-KR" sz="1800" b="1" dirty="0">
                <a:latin typeface="+mn-ea"/>
                <a:ea typeface="+mn-ea"/>
              </a:rPr>
              <a:t>개발</a:t>
            </a:r>
            <a:r>
              <a:rPr lang="ko-KR" altLang="en-US" sz="1800" b="1" dirty="0">
                <a:latin typeface="+mn-ea"/>
                <a:ea typeface="+mn-ea"/>
              </a:rPr>
              <a:t> </a:t>
            </a:r>
            <a:r>
              <a:rPr lang="ko-KR" altLang="ko-KR" sz="1800" b="1" dirty="0">
                <a:latin typeface="+mn-ea"/>
                <a:ea typeface="+mn-ea"/>
              </a:rPr>
              <a:t>기간 단축 </a:t>
            </a:r>
            <a:r>
              <a:rPr lang="ko-KR" altLang="en-US" sz="1800" b="1" dirty="0">
                <a:latin typeface="+mn-ea"/>
                <a:ea typeface="+mn-ea"/>
              </a:rPr>
              <a:t>등</a:t>
            </a:r>
            <a:r>
              <a:rPr lang="ko-KR" altLang="ko-KR" sz="1800" b="1" dirty="0">
                <a:latin typeface="+mn-ea"/>
                <a:ea typeface="+mn-ea"/>
              </a:rPr>
              <a:t> </a:t>
            </a:r>
            <a:r>
              <a:rPr lang="ko-KR" altLang="ko-KR" sz="1800" b="1" dirty="0">
                <a:solidFill>
                  <a:srgbClr val="FF0000"/>
                </a:solidFill>
                <a:latin typeface="+mn-ea"/>
                <a:ea typeface="+mn-ea"/>
              </a:rPr>
              <a:t>비용 절감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  <a:ea typeface="+mn-ea"/>
              </a:rPr>
              <a:t/>
            </a:r>
            <a:br>
              <a:rPr lang="en-US" altLang="ko-KR" sz="1800" b="1" dirty="0">
                <a:solidFill>
                  <a:srgbClr val="FF0000"/>
                </a:solidFill>
                <a:latin typeface="+mn-ea"/>
                <a:ea typeface="+mn-ea"/>
              </a:rPr>
            </a:br>
            <a:r>
              <a:rPr lang="en-US" altLang="ko-KR" sz="1800" b="1" dirty="0">
                <a:solidFill>
                  <a:srgbClr val="FF0000"/>
                </a:solidFill>
                <a:latin typeface="+mn-ea"/>
                <a:ea typeface="+mn-ea"/>
              </a:rPr>
              <a:t>(TCO Reduction)</a:t>
            </a:r>
            <a:endParaRPr lang="ko-KR" altLang="en-US" sz="1800" b="1" dirty="0">
              <a:latin typeface="+mn-ea"/>
              <a:ea typeface="+mn-ea"/>
            </a:endParaRPr>
          </a:p>
          <a:p>
            <a:pPr marL="166688" indent="-166688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SzPct val="70000"/>
              <a:buFontTx/>
              <a:buBlip>
                <a:blip r:embed="rId4"/>
              </a:buBlip>
            </a:pPr>
            <a:r>
              <a:rPr lang="ko-KR" altLang="en-US" sz="1800" b="1" dirty="0" err="1">
                <a:latin typeface="+mn-ea"/>
                <a:ea typeface="+mn-ea"/>
              </a:rPr>
              <a:t>모바일</a:t>
            </a:r>
            <a:r>
              <a:rPr lang="en-US" altLang="ko-KR" sz="1800" b="1" dirty="0">
                <a:latin typeface="+mn-ea"/>
                <a:ea typeface="+mn-ea"/>
              </a:rPr>
              <a:t>, SNS, </a:t>
            </a:r>
            <a:r>
              <a:rPr lang="ko-KR" altLang="en-US" sz="1800" b="1" dirty="0">
                <a:latin typeface="+mn-ea"/>
                <a:ea typeface="+mn-ea"/>
              </a:rPr>
              <a:t>웹 </a:t>
            </a:r>
            <a:r>
              <a:rPr lang="en-US" altLang="ko-KR" sz="1800" b="1" dirty="0">
                <a:latin typeface="+mn-ea"/>
                <a:ea typeface="+mn-ea"/>
              </a:rPr>
              <a:t>2.0 </a:t>
            </a:r>
            <a:r>
              <a:rPr lang="ko-KR" altLang="en-US" sz="1800" b="1" dirty="0">
                <a:latin typeface="+mn-ea"/>
                <a:ea typeface="+mn-ea"/>
              </a:rPr>
              <a:t>등의 급변하는 환경에서의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  <a:ea typeface="+mn-ea"/>
              </a:rPr>
              <a:t>실시간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  <a:ea typeface="+mn-ea"/>
              </a:rPr>
              <a:t>선제적 대응 </a:t>
            </a:r>
            <a:r>
              <a:rPr lang="ko-KR" altLang="en-US" sz="1800" b="1" dirty="0">
                <a:latin typeface="+mn-ea"/>
                <a:ea typeface="+mn-ea"/>
              </a:rPr>
              <a:t>가능</a:t>
            </a:r>
            <a:r>
              <a:rPr lang="en-US" altLang="ko-KR" sz="1800" b="1" dirty="0">
                <a:latin typeface="+mn-ea"/>
                <a:ea typeface="+mn-ea"/>
              </a:rPr>
              <a:t/>
            </a:r>
            <a:br>
              <a:rPr lang="en-US" altLang="ko-KR" sz="1800" b="1" dirty="0">
                <a:latin typeface="+mn-ea"/>
                <a:ea typeface="+mn-ea"/>
              </a:rPr>
            </a:br>
            <a:r>
              <a:rPr lang="en-US" altLang="ko-KR" sz="1800" b="1" dirty="0">
                <a:solidFill>
                  <a:srgbClr val="FF0000"/>
                </a:solidFill>
                <a:latin typeface="+mn-ea"/>
                <a:ea typeface="+mn-ea"/>
              </a:rPr>
              <a:t>(Fast Deployment)</a:t>
            </a:r>
            <a:endParaRPr lang="ko-KR" altLang="en-US" sz="18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17" name="Picture 28" descr="측면-lightgree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1569690"/>
            <a:ext cx="1800026" cy="113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 Box 73"/>
          <p:cNvSpPr txBox="1">
            <a:spLocks noChangeArrowheads="1"/>
          </p:cNvSpPr>
          <p:nvPr/>
        </p:nvSpPr>
        <p:spPr bwMode="auto">
          <a:xfrm>
            <a:off x="953636" y="1898303"/>
            <a:ext cx="1107996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ko-KR" altLang="en-US" sz="1800" b="1" dirty="0">
                <a:latin typeface="+mn-ea"/>
                <a:ea typeface="+mn-ea"/>
              </a:rPr>
              <a:t>비용절감</a:t>
            </a:r>
          </a:p>
        </p:txBody>
      </p:sp>
      <p:pic>
        <p:nvPicPr>
          <p:cNvPr id="19" name="Picture 26" descr="정면-green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83594" y="1504603"/>
            <a:ext cx="1738278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Box 79"/>
          <p:cNvSpPr txBox="1">
            <a:spLocks noChangeArrowheads="1"/>
          </p:cNvSpPr>
          <p:nvPr/>
        </p:nvSpPr>
        <p:spPr bwMode="auto">
          <a:xfrm>
            <a:off x="2635549" y="1865539"/>
            <a:ext cx="1442307" cy="26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ko-KR" altLang="en-US" sz="1800" b="1" dirty="0" smtClean="0">
                <a:latin typeface="+mn-ea"/>
                <a:ea typeface="+mn-ea"/>
              </a:rPr>
              <a:t>선제적 대응</a:t>
            </a:r>
            <a:endParaRPr lang="en-US" altLang="ko-KR" sz="1800" b="1" dirty="0">
              <a:latin typeface="+mn-ea"/>
              <a:ea typeface="+mn-ea"/>
            </a:endParaRPr>
          </a:p>
        </p:txBody>
      </p:sp>
      <p:pic>
        <p:nvPicPr>
          <p:cNvPr id="21" name="Picture 25" descr="정면-blu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26134" y="1504603"/>
            <a:ext cx="1885600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80"/>
          <p:cNvSpPr txBox="1">
            <a:spLocks noChangeArrowheads="1"/>
          </p:cNvSpPr>
          <p:nvPr/>
        </p:nvSpPr>
        <p:spPr bwMode="auto">
          <a:xfrm>
            <a:off x="4572000" y="1865539"/>
            <a:ext cx="1581128" cy="26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ko-KR" sz="1800" b="1" dirty="0">
                <a:latin typeface="+mn-ea"/>
                <a:ea typeface="+mn-ea"/>
              </a:rPr>
              <a:t>SW</a:t>
            </a:r>
            <a:r>
              <a:rPr lang="ko-KR" altLang="en-US" sz="1800" b="1" dirty="0" smtClean="0">
                <a:latin typeface="+mn-ea"/>
                <a:ea typeface="+mn-ea"/>
              </a:rPr>
              <a:t>주권 확보</a:t>
            </a:r>
            <a:endParaRPr lang="ko-KR" altLang="en-US" sz="1800" b="1" dirty="0">
              <a:latin typeface="+mn-ea"/>
              <a:ea typeface="+mn-ea"/>
            </a:endParaRPr>
          </a:p>
        </p:txBody>
      </p:sp>
      <p:pic>
        <p:nvPicPr>
          <p:cNvPr id="23" name="Picture 27" descr="측면-darkblue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16216" y="1569690"/>
            <a:ext cx="2088232" cy="113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 Box 81"/>
          <p:cNvSpPr txBox="1">
            <a:spLocks noChangeArrowheads="1"/>
          </p:cNvSpPr>
          <p:nvPr/>
        </p:nvSpPr>
        <p:spPr bwMode="auto">
          <a:xfrm>
            <a:off x="6660232" y="1946332"/>
            <a:ext cx="1656184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기술종속 탈피</a:t>
            </a:r>
            <a:endParaRPr lang="en-US" altLang="ko-KR" sz="1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11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4800"/>
                </a:solidFill>
              </a:rPr>
              <a:t>1. </a:t>
            </a:r>
            <a:r>
              <a:rPr lang="ko-KR" altLang="en-US" dirty="0" err="1" smtClean="0">
                <a:solidFill>
                  <a:srgbClr val="004800"/>
                </a:solidFill>
              </a:rPr>
              <a:t>오픈소스</a:t>
            </a:r>
            <a:r>
              <a:rPr lang="ko-KR" altLang="en-US" dirty="0" smtClean="0">
                <a:solidFill>
                  <a:srgbClr val="004800"/>
                </a:solidFill>
              </a:rPr>
              <a:t> </a:t>
            </a:r>
            <a:r>
              <a:rPr lang="ko-KR" altLang="en-US" dirty="0">
                <a:solidFill>
                  <a:srgbClr val="004800"/>
                </a:solidFill>
              </a:rPr>
              <a:t>개요 </a:t>
            </a:r>
            <a:r>
              <a:rPr lang="en-US" altLang="ko-KR" dirty="0">
                <a:solidFill>
                  <a:srgbClr val="004800"/>
                </a:solidFill>
              </a:rPr>
              <a:t>:</a:t>
            </a:r>
            <a:r>
              <a:rPr lang="ko-KR" altLang="en-US" dirty="0">
                <a:solidFill>
                  <a:srgbClr val="004800"/>
                </a:solidFill>
              </a:rPr>
              <a:t> </a:t>
            </a:r>
            <a:r>
              <a:rPr lang="en-US" altLang="ko-KR" dirty="0">
                <a:solidFill>
                  <a:srgbClr val="004800"/>
                </a:solidFill>
              </a:rPr>
              <a:t>2) </a:t>
            </a:r>
            <a:r>
              <a:rPr lang="ko-KR" altLang="en-US" dirty="0">
                <a:solidFill>
                  <a:srgbClr val="004800"/>
                </a:solidFill>
              </a:rPr>
              <a:t>가치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오픈소스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SW </a:t>
            </a:r>
            <a:r>
              <a:rPr lang="ko-KR" altLang="en-US" dirty="0" err="1" smtClean="0"/>
              <a:t>활용시</a:t>
            </a:r>
            <a:r>
              <a:rPr lang="ko-KR" altLang="en-US" dirty="0" smtClean="0"/>
              <a:t> 장점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1412776"/>
            <a:ext cx="7920880" cy="4602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61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4800"/>
                </a:solidFill>
              </a:rPr>
              <a:t>1. </a:t>
            </a:r>
            <a:r>
              <a:rPr lang="ko-KR" altLang="en-US" dirty="0" err="1" smtClean="0">
                <a:solidFill>
                  <a:srgbClr val="004800"/>
                </a:solidFill>
              </a:rPr>
              <a:t>오픈소스</a:t>
            </a:r>
            <a:r>
              <a:rPr lang="ko-KR" altLang="en-US" dirty="0" smtClean="0">
                <a:solidFill>
                  <a:srgbClr val="004800"/>
                </a:solidFill>
              </a:rPr>
              <a:t> </a:t>
            </a:r>
            <a:r>
              <a:rPr lang="ko-KR" altLang="en-US" dirty="0">
                <a:solidFill>
                  <a:srgbClr val="004800"/>
                </a:solidFill>
              </a:rPr>
              <a:t>개요 </a:t>
            </a:r>
            <a:r>
              <a:rPr lang="en-US" altLang="ko-KR" dirty="0">
                <a:solidFill>
                  <a:srgbClr val="004800"/>
                </a:solidFill>
              </a:rPr>
              <a:t>:</a:t>
            </a:r>
            <a:r>
              <a:rPr lang="ko-KR" altLang="en-US" dirty="0">
                <a:solidFill>
                  <a:srgbClr val="004800"/>
                </a:solidFill>
              </a:rPr>
              <a:t> </a:t>
            </a:r>
            <a:r>
              <a:rPr lang="en-US" altLang="ko-KR" dirty="0">
                <a:solidFill>
                  <a:srgbClr val="004800"/>
                </a:solidFill>
              </a:rPr>
              <a:t>2) </a:t>
            </a:r>
            <a:r>
              <a:rPr lang="ko-KR" altLang="en-US" dirty="0">
                <a:solidFill>
                  <a:srgbClr val="004800"/>
                </a:solidFill>
              </a:rPr>
              <a:t>가치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오픈소스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SW</a:t>
            </a:r>
            <a:r>
              <a:rPr lang="ko-KR" altLang="en-US" dirty="0" smtClean="0"/>
              <a:t> 주요</a:t>
            </a:r>
            <a:r>
              <a:rPr lang="en-US" altLang="ko-KR" dirty="0" smtClean="0"/>
              <a:t> </a:t>
            </a:r>
            <a:r>
              <a:rPr lang="ko-KR" altLang="en-US" dirty="0" smtClean="0"/>
              <a:t>판매처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6792"/>
            <a:ext cx="8496944" cy="5023680"/>
          </a:xfrm>
          <a:prstGeom prst="rect">
            <a:avLst/>
          </a:prstGeo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4800"/>
                </a:solidFill>
              </a:rPr>
              <a:t>1. </a:t>
            </a:r>
            <a:r>
              <a:rPr lang="ko-KR" altLang="en-US" dirty="0" err="1" smtClean="0">
                <a:solidFill>
                  <a:srgbClr val="004800"/>
                </a:solidFill>
              </a:rPr>
              <a:t>오픈소스</a:t>
            </a:r>
            <a:r>
              <a:rPr lang="ko-KR" altLang="en-US" dirty="0" smtClean="0">
                <a:solidFill>
                  <a:srgbClr val="004800"/>
                </a:solidFill>
              </a:rPr>
              <a:t> </a:t>
            </a:r>
            <a:r>
              <a:rPr lang="ko-KR" altLang="en-US" dirty="0">
                <a:solidFill>
                  <a:srgbClr val="004800"/>
                </a:solidFill>
              </a:rPr>
              <a:t>개요 </a:t>
            </a:r>
            <a:r>
              <a:rPr lang="en-US" altLang="ko-KR" dirty="0">
                <a:solidFill>
                  <a:srgbClr val="004800"/>
                </a:solidFill>
              </a:rPr>
              <a:t>:</a:t>
            </a:r>
            <a:r>
              <a:rPr lang="ko-KR" altLang="en-US" dirty="0">
                <a:solidFill>
                  <a:srgbClr val="004800"/>
                </a:solidFill>
              </a:rPr>
              <a:t> </a:t>
            </a:r>
            <a:r>
              <a:rPr lang="en-US" altLang="ko-KR" dirty="0" smtClean="0">
                <a:solidFill>
                  <a:srgbClr val="004800"/>
                </a:solidFill>
              </a:rPr>
              <a:t>2) </a:t>
            </a:r>
            <a:r>
              <a:rPr lang="ko-KR" altLang="en-US" dirty="0" smtClean="0">
                <a:solidFill>
                  <a:srgbClr val="004800"/>
                </a:solidFill>
              </a:rPr>
              <a:t>가치</a:t>
            </a:r>
            <a:endParaRPr lang="ko-KR" altLang="en-US" dirty="0"/>
          </a:p>
        </p:txBody>
      </p:sp>
      <p:pic>
        <p:nvPicPr>
          <p:cNvPr id="5" name="Picture 9" descr="tem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174403"/>
            <a:ext cx="8636322" cy="502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4"/>
          <p:cNvGrpSpPr>
            <a:grpSpLocks/>
          </p:cNvGrpSpPr>
          <p:nvPr/>
        </p:nvGrpSpPr>
        <p:grpSpPr bwMode="auto">
          <a:xfrm flipH="1">
            <a:off x="533603" y="980728"/>
            <a:ext cx="8346871" cy="334962"/>
            <a:chOff x="158" y="1071"/>
            <a:chExt cx="2653" cy="211"/>
          </a:xfrm>
        </p:grpSpPr>
        <p:pic>
          <p:nvPicPr>
            <p:cNvPr id="11" name="Picture 15" descr="bar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8" y="1071"/>
              <a:ext cx="136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6" descr="bar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48" y="1071"/>
              <a:ext cx="136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7" descr="bar1"/>
            <p:cNvPicPr>
              <a:picLocks noChangeAspect="1" noChangeArrowheads="1"/>
            </p:cNvPicPr>
            <p:nvPr/>
          </p:nvPicPr>
          <p:blipFill>
            <a:blip r:embed="rId3" cstate="print"/>
            <a:srcRect l="25679" r="25752"/>
            <a:stretch>
              <a:fillRect/>
            </a:stretch>
          </p:blipFill>
          <p:spPr bwMode="auto">
            <a:xfrm>
              <a:off x="1107" y="1071"/>
              <a:ext cx="662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Text Box 20"/>
          <p:cNvSpPr txBox="1">
            <a:spLocks noChangeArrowheads="1"/>
          </p:cNvSpPr>
          <p:nvPr/>
        </p:nvSpPr>
        <p:spPr bwMode="auto">
          <a:xfrm flipH="1">
            <a:off x="3491880" y="1018828"/>
            <a:ext cx="201016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ko-KR" altLang="en-US" sz="1800" b="1" dirty="0" err="1" smtClean="0">
                <a:solidFill>
                  <a:srgbClr val="FFFFFF"/>
                </a:solidFill>
                <a:latin typeface="+mn-ea"/>
                <a:ea typeface="+mn-ea"/>
              </a:rPr>
              <a:t>오픈소스</a:t>
            </a:r>
            <a:r>
              <a:rPr lang="en-US" altLang="ko-KR" sz="1800" b="1" dirty="0" smtClean="0">
                <a:solidFill>
                  <a:srgbClr val="FFFFFF"/>
                </a:solidFill>
                <a:latin typeface="+mn-ea"/>
                <a:ea typeface="+mn-ea"/>
              </a:rPr>
              <a:t> </a:t>
            </a:r>
            <a:r>
              <a:rPr lang="ko-KR" altLang="en-US" sz="1800" b="1" dirty="0">
                <a:solidFill>
                  <a:srgbClr val="FFFFFF"/>
                </a:solidFill>
                <a:latin typeface="+mn-ea"/>
                <a:ea typeface="+mn-ea"/>
              </a:rPr>
              <a:t>시장 규모</a:t>
            </a:r>
          </a:p>
        </p:txBody>
      </p:sp>
      <p:sp>
        <p:nvSpPr>
          <p:cNvPr id="25" name="TextBox 56"/>
          <p:cNvSpPr txBox="1">
            <a:spLocks noChangeArrowheads="1"/>
          </p:cNvSpPr>
          <p:nvPr/>
        </p:nvSpPr>
        <p:spPr bwMode="auto">
          <a:xfrm>
            <a:off x="579006" y="1412776"/>
            <a:ext cx="8277657" cy="36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>
              <a:lnSpc>
                <a:spcPct val="110000"/>
              </a:lnSpc>
              <a:buFont typeface="Wingdings" pitchFamily="2" charset="2"/>
              <a:buChar char="§"/>
            </a:pPr>
            <a:r>
              <a:rPr lang="ko-KR" altLang="en-US" sz="1600" b="1" dirty="0">
                <a:latin typeface="+mn-ea"/>
                <a:ea typeface="+mn-ea"/>
              </a:rPr>
              <a:t>전세계 </a:t>
            </a:r>
            <a:r>
              <a:rPr lang="ko-KR" altLang="en-US" sz="1600" b="1" dirty="0" err="1" smtClean="0">
                <a:latin typeface="+mn-ea"/>
                <a:ea typeface="+mn-ea"/>
              </a:rPr>
              <a:t>오픈소스</a:t>
            </a:r>
            <a:r>
              <a:rPr lang="en-US" altLang="ko-KR" sz="1600" b="1" dirty="0" smtClean="0"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  <a:ea typeface="+mn-ea"/>
              </a:rPr>
              <a:t>시장은 </a:t>
            </a:r>
            <a:r>
              <a:rPr lang="ko-KR" altLang="en-US" sz="1600" b="1" u="sng" dirty="0">
                <a:solidFill>
                  <a:srgbClr val="FF0000"/>
                </a:solidFill>
                <a:latin typeface="+mn-ea"/>
                <a:ea typeface="+mn-ea"/>
              </a:rPr>
              <a:t>연평균 </a:t>
            </a:r>
            <a:r>
              <a:rPr lang="en-US" altLang="ko-KR" sz="1600" b="1" u="sng" dirty="0" smtClean="0">
                <a:solidFill>
                  <a:srgbClr val="FF0000"/>
                </a:solidFill>
                <a:latin typeface="+mn-ea"/>
                <a:ea typeface="+mn-ea"/>
              </a:rPr>
              <a:t>15.2%</a:t>
            </a:r>
            <a:r>
              <a:rPr lang="ko-KR" altLang="en-US" sz="1600" b="1" u="sng" dirty="0">
                <a:solidFill>
                  <a:srgbClr val="FF0000"/>
                </a:solidFill>
                <a:latin typeface="+mn-ea"/>
                <a:ea typeface="+mn-ea"/>
              </a:rPr>
              <a:t>의 </a:t>
            </a:r>
            <a:r>
              <a:rPr lang="ko-KR" altLang="en-US" sz="1600" b="1" u="sng" dirty="0" smtClean="0">
                <a:solidFill>
                  <a:srgbClr val="FF0000"/>
                </a:solidFill>
                <a:latin typeface="+mn-ea"/>
                <a:ea typeface="+mn-ea"/>
              </a:rPr>
              <a:t>성장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44008" y="6093296"/>
            <a:ext cx="45207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+mn-ea"/>
                <a:ea typeface="+mn-ea"/>
              </a:rPr>
              <a:t>CAGR(Compound </a:t>
            </a:r>
            <a:r>
              <a:rPr lang="en-US" altLang="ko-KR" sz="1200" dirty="0">
                <a:latin typeface="+mn-ea"/>
                <a:ea typeface="+mn-ea"/>
              </a:rPr>
              <a:t>annual growth </a:t>
            </a:r>
            <a:r>
              <a:rPr lang="en-US" altLang="ko-KR" sz="1200" dirty="0" smtClean="0">
                <a:latin typeface="+mn-ea"/>
                <a:ea typeface="+mn-ea"/>
              </a:rPr>
              <a:t>rate):</a:t>
            </a:r>
            <a:r>
              <a:rPr lang="ko-KR" altLang="en-US" sz="1200" dirty="0" smtClean="0">
                <a:latin typeface="+mn-ea"/>
                <a:ea typeface="+mn-ea"/>
              </a:rPr>
              <a:t>연평균 매출액 증가율</a:t>
            </a:r>
            <a:endParaRPr lang="ko-KR" altLang="en-US" sz="1200" dirty="0">
              <a:latin typeface="+mn-ea"/>
              <a:ea typeface="+mn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11" y="1949101"/>
            <a:ext cx="6915781" cy="3712147"/>
          </a:xfrm>
          <a:prstGeom prst="rect">
            <a:avLst/>
          </a:prstGeom>
        </p:spPr>
      </p:pic>
      <p:sp>
        <p:nvSpPr>
          <p:cNvPr id="26" name="왼쪽/오른쪽/위쪽/아래쪽 설명선 25">
            <a:hlinkClick r:id="rId5"/>
          </p:cNvPr>
          <p:cNvSpPr/>
          <p:nvPr/>
        </p:nvSpPr>
        <p:spPr>
          <a:xfrm>
            <a:off x="5907072" y="222474"/>
            <a:ext cx="748199" cy="576064"/>
          </a:xfrm>
          <a:prstGeom prst="quadArrowCallout">
            <a:avLst/>
          </a:prstGeom>
          <a:gradFill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7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서경대학교 컴퓨터과학과 전공역량강화프로그램 이지영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77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4800"/>
                </a:solidFill>
              </a:rPr>
              <a:t>1. </a:t>
            </a:r>
            <a:r>
              <a:rPr lang="ko-KR" altLang="en-US" dirty="0" err="1" smtClean="0">
                <a:solidFill>
                  <a:srgbClr val="004800"/>
                </a:solidFill>
              </a:rPr>
              <a:t>오픈소스</a:t>
            </a:r>
            <a:r>
              <a:rPr lang="ko-KR" altLang="en-US" dirty="0" smtClean="0">
                <a:solidFill>
                  <a:srgbClr val="004800"/>
                </a:solidFill>
              </a:rPr>
              <a:t> </a:t>
            </a:r>
            <a:r>
              <a:rPr lang="ko-KR" altLang="en-US" dirty="0">
                <a:solidFill>
                  <a:srgbClr val="004800"/>
                </a:solidFill>
              </a:rPr>
              <a:t>개요 </a:t>
            </a:r>
            <a:r>
              <a:rPr lang="en-US" altLang="ko-KR" dirty="0">
                <a:solidFill>
                  <a:srgbClr val="004800"/>
                </a:solidFill>
              </a:rPr>
              <a:t>:</a:t>
            </a:r>
            <a:r>
              <a:rPr lang="ko-KR" altLang="en-US" dirty="0">
                <a:solidFill>
                  <a:srgbClr val="004800"/>
                </a:solidFill>
              </a:rPr>
              <a:t> </a:t>
            </a:r>
            <a:r>
              <a:rPr lang="en-US" altLang="ko-KR" dirty="0" smtClean="0">
                <a:solidFill>
                  <a:srgbClr val="004800"/>
                </a:solidFill>
              </a:rPr>
              <a:t>3) </a:t>
            </a:r>
            <a:r>
              <a:rPr lang="ko-KR" altLang="en-US" dirty="0" smtClean="0">
                <a:solidFill>
                  <a:srgbClr val="004800"/>
                </a:solidFill>
              </a:rPr>
              <a:t>해외 정책 동향</a:t>
            </a:r>
            <a:endParaRPr lang="ko-KR" altLang="en-US" dirty="0"/>
          </a:p>
        </p:txBody>
      </p:sp>
      <p:sp>
        <p:nvSpPr>
          <p:cNvPr id="4" name="Rectangle 174"/>
          <p:cNvSpPr>
            <a:spLocks noChangeArrowheads="1"/>
          </p:cNvSpPr>
          <p:nvPr/>
        </p:nvSpPr>
        <p:spPr bwMode="auto">
          <a:xfrm>
            <a:off x="609600" y="1411511"/>
            <a:ext cx="3854450" cy="2076450"/>
          </a:xfrm>
          <a:prstGeom prst="rect">
            <a:avLst/>
          </a:prstGeom>
          <a:noFill/>
          <a:ln w="25400">
            <a:solidFill>
              <a:srgbClr val="457BCB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600">
              <a:latin typeface="+mn-ea"/>
              <a:ea typeface="+mn-ea"/>
            </a:endParaRPr>
          </a:p>
        </p:txBody>
      </p:sp>
      <p:sp>
        <p:nvSpPr>
          <p:cNvPr id="5" name="Rectangle 16"/>
          <p:cNvSpPr>
            <a:spLocks noChangeArrowheads="1"/>
          </p:cNvSpPr>
          <p:nvPr/>
        </p:nvSpPr>
        <p:spPr bwMode="auto">
          <a:xfrm>
            <a:off x="719138" y="1643286"/>
            <a:ext cx="3654425" cy="15942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6688" indent="-166688">
              <a:spcBef>
                <a:spcPct val="20000"/>
              </a:spcBef>
              <a:spcAft>
                <a:spcPct val="20000"/>
              </a:spcAft>
              <a:buSzPct val="70000"/>
              <a:buFontTx/>
              <a:buBlip>
                <a:blip r:embed="rId2"/>
              </a:buBlip>
            </a:pPr>
            <a:r>
              <a:rPr lang="ko-KR" altLang="ko-KR" sz="1400" dirty="0">
                <a:latin typeface="+mn-ea"/>
                <a:ea typeface="+mn-ea"/>
              </a:rPr>
              <a:t>영국 IT 장관 </a:t>
            </a:r>
            <a:r>
              <a:rPr lang="ko-KR" altLang="ko-KR" sz="1400" dirty="0" err="1">
                <a:latin typeface="+mn-ea"/>
                <a:ea typeface="+mn-ea"/>
              </a:rPr>
              <a:t>톰</a:t>
            </a:r>
            <a:r>
              <a:rPr lang="ko-KR" altLang="ko-KR" sz="1400" dirty="0">
                <a:latin typeface="+mn-ea"/>
                <a:ea typeface="+mn-ea"/>
              </a:rPr>
              <a:t> </a:t>
            </a:r>
            <a:r>
              <a:rPr lang="ko-KR" altLang="ko-KR" sz="1400" dirty="0" err="1">
                <a:latin typeface="+mn-ea"/>
                <a:ea typeface="+mn-ea"/>
              </a:rPr>
              <a:t>왓슨은</a:t>
            </a:r>
            <a:r>
              <a:rPr lang="ko-KR" altLang="ko-KR" sz="1400" dirty="0">
                <a:latin typeface="+mn-ea"/>
                <a:ea typeface="+mn-ea"/>
              </a:rPr>
              <a:t> 2009년 2월</a:t>
            </a:r>
            <a:r>
              <a:rPr lang="ko-KR" altLang="ko-KR" sz="1400" dirty="0">
                <a:solidFill>
                  <a:srgbClr val="FF0000"/>
                </a:solidFill>
                <a:latin typeface="+mn-ea"/>
                <a:ea typeface="+mn-ea"/>
              </a:rPr>
              <a:t> 공개SW와 관련하여 4개 부문에 대한 실행 방안을 담은 새로운 정책을 공개</a:t>
            </a:r>
            <a:endParaRPr lang="ko-KR" altLang="en-US" sz="14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166688" indent="-166688">
              <a:spcBef>
                <a:spcPct val="20000"/>
              </a:spcBef>
              <a:spcAft>
                <a:spcPct val="20000"/>
              </a:spcAft>
              <a:buSzPct val="70000"/>
              <a:buFontTx/>
              <a:buBlip>
                <a:blip r:embed="rId2"/>
              </a:buBlip>
            </a:pPr>
            <a:r>
              <a:rPr lang="ko-KR" altLang="ko-KR" sz="1400" dirty="0">
                <a:latin typeface="+mn-ea"/>
                <a:ea typeface="+mn-ea"/>
              </a:rPr>
              <a:t>정책에는 Open Source Software, Non-Open Source Software, Open Standards, Re-Use 등 4개 부문에 총 10개의 실행 방안 포함</a:t>
            </a:r>
          </a:p>
        </p:txBody>
      </p:sp>
      <p:sp>
        <p:nvSpPr>
          <p:cNvPr id="6" name="Rectangle 174"/>
          <p:cNvSpPr>
            <a:spLocks noChangeArrowheads="1"/>
          </p:cNvSpPr>
          <p:nvPr/>
        </p:nvSpPr>
        <p:spPr bwMode="auto">
          <a:xfrm>
            <a:off x="4676775" y="1411511"/>
            <a:ext cx="3854450" cy="2076450"/>
          </a:xfrm>
          <a:prstGeom prst="rect">
            <a:avLst/>
          </a:prstGeom>
          <a:noFill/>
          <a:ln w="25400">
            <a:solidFill>
              <a:srgbClr val="457BCB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600">
              <a:latin typeface="+mn-ea"/>
              <a:ea typeface="+mn-ea"/>
            </a:endParaRP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4786313" y="1665511"/>
            <a:ext cx="3654425" cy="18097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6688" indent="-166688">
              <a:spcBef>
                <a:spcPct val="20000"/>
              </a:spcBef>
              <a:spcAft>
                <a:spcPct val="20000"/>
              </a:spcAft>
              <a:buSzPct val="70000"/>
              <a:buFontTx/>
              <a:buBlip>
                <a:blip r:embed="rId2"/>
              </a:buBlip>
            </a:pPr>
            <a:r>
              <a:rPr lang="ko-KR" altLang="en-US" sz="1400">
                <a:latin typeface="+mn-ea"/>
                <a:ea typeface="+mn-ea"/>
              </a:rPr>
              <a:t>호주 연방 정부는 관계기관에서 </a:t>
            </a:r>
            <a:r>
              <a:rPr lang="en-US" altLang="ko-KR" sz="1400">
                <a:latin typeface="+mn-ea"/>
                <a:ea typeface="+mn-ea"/>
              </a:rPr>
              <a:t>ICT </a:t>
            </a:r>
            <a:r>
              <a:rPr lang="ko-KR" altLang="en-US" sz="1400">
                <a:latin typeface="+mn-ea"/>
                <a:ea typeface="+mn-ea"/>
              </a:rPr>
              <a:t>관련 소프트웨어 구입시 </a:t>
            </a:r>
            <a:r>
              <a:rPr lang="ko-KR" altLang="en-US" sz="1400">
                <a:solidFill>
                  <a:srgbClr val="FF0000"/>
                </a:solidFill>
                <a:latin typeface="+mn-ea"/>
                <a:ea typeface="+mn-ea"/>
              </a:rPr>
              <a:t>상용 소프트웨어 뿐만 아니라 공개</a:t>
            </a:r>
            <a:r>
              <a:rPr lang="en-US" altLang="ko-KR" sz="1400">
                <a:solidFill>
                  <a:srgbClr val="FF0000"/>
                </a:solidFill>
                <a:latin typeface="+mn-ea"/>
                <a:ea typeface="+mn-ea"/>
              </a:rPr>
              <a:t>SW</a:t>
            </a:r>
            <a:r>
              <a:rPr lang="ko-KR" altLang="en-US" sz="1400">
                <a:solidFill>
                  <a:srgbClr val="FF0000"/>
                </a:solidFill>
                <a:latin typeface="+mn-ea"/>
                <a:ea typeface="+mn-ea"/>
              </a:rPr>
              <a:t>도 사용하도록 하는 법안</a:t>
            </a:r>
            <a:r>
              <a:rPr lang="ko-KR" altLang="en-US" sz="1400">
                <a:latin typeface="+mn-ea"/>
                <a:ea typeface="+mn-ea"/>
              </a:rPr>
              <a:t>을 </a:t>
            </a:r>
            <a:r>
              <a:rPr lang="en-US" altLang="ko-KR" sz="1400">
                <a:latin typeface="+mn-ea"/>
                <a:ea typeface="+mn-ea"/>
              </a:rPr>
              <a:t>2010</a:t>
            </a:r>
            <a:r>
              <a:rPr lang="ko-KR" altLang="en-US" sz="1400">
                <a:latin typeface="+mn-ea"/>
                <a:ea typeface="+mn-ea"/>
              </a:rPr>
              <a:t>년 </a:t>
            </a:r>
            <a:r>
              <a:rPr lang="en-US" altLang="ko-KR" sz="1400">
                <a:latin typeface="+mn-ea"/>
                <a:ea typeface="+mn-ea"/>
              </a:rPr>
              <a:t>12</a:t>
            </a:r>
            <a:r>
              <a:rPr lang="ko-KR" altLang="en-US" sz="1400">
                <a:latin typeface="+mn-ea"/>
                <a:ea typeface="+mn-ea"/>
              </a:rPr>
              <a:t>월에 개정</a:t>
            </a:r>
          </a:p>
          <a:p>
            <a:pPr marL="166688" indent="-166688">
              <a:spcBef>
                <a:spcPct val="20000"/>
              </a:spcBef>
              <a:spcAft>
                <a:spcPct val="20000"/>
              </a:spcAft>
              <a:buSzPct val="70000"/>
              <a:buFontTx/>
              <a:buBlip>
                <a:blip r:embed="rId2"/>
              </a:buBlip>
            </a:pPr>
            <a:r>
              <a:rPr lang="ko-KR" altLang="en-US" sz="1400">
                <a:latin typeface="+mn-ea"/>
                <a:ea typeface="+mn-ea"/>
              </a:rPr>
              <a:t>호주 정부는 지금까지 정부기관에서 공개</a:t>
            </a:r>
            <a:r>
              <a:rPr lang="en-US" altLang="ko-KR" sz="1400">
                <a:latin typeface="+mn-ea"/>
                <a:ea typeface="+mn-ea"/>
              </a:rPr>
              <a:t>SW</a:t>
            </a:r>
            <a:r>
              <a:rPr lang="ko-KR" altLang="en-US" sz="1400">
                <a:latin typeface="+mn-ea"/>
                <a:ea typeface="+mn-ea"/>
              </a:rPr>
              <a:t>를 사용할 수 있도록 하는 제도적 장치가 없었는데 이 법안을 통해 </a:t>
            </a:r>
            <a:r>
              <a:rPr lang="en-US" altLang="ko-KR" sz="1400">
                <a:latin typeface="+mn-ea"/>
                <a:ea typeface="+mn-ea"/>
              </a:rPr>
              <a:t>2005</a:t>
            </a:r>
            <a:r>
              <a:rPr lang="ko-KR" altLang="en-US" sz="1400">
                <a:latin typeface="+mn-ea"/>
                <a:ea typeface="+mn-ea"/>
              </a:rPr>
              <a:t>년부터 강조해 온 정보 중립성이 구현될 것으로 기대</a:t>
            </a:r>
          </a:p>
        </p:txBody>
      </p:sp>
      <p:sp>
        <p:nvSpPr>
          <p:cNvPr id="8" name="Rectangle 174"/>
          <p:cNvSpPr>
            <a:spLocks noChangeArrowheads="1"/>
          </p:cNvSpPr>
          <p:nvPr/>
        </p:nvSpPr>
        <p:spPr bwMode="auto">
          <a:xfrm>
            <a:off x="609600" y="3932461"/>
            <a:ext cx="3854450" cy="2076450"/>
          </a:xfrm>
          <a:prstGeom prst="rect">
            <a:avLst/>
          </a:prstGeom>
          <a:noFill/>
          <a:ln w="25400">
            <a:solidFill>
              <a:srgbClr val="457BCB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600">
              <a:latin typeface="+mn-ea"/>
              <a:ea typeface="+mn-ea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719138" y="4186461"/>
            <a:ext cx="3654425" cy="18097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6688" indent="-166688">
              <a:spcBef>
                <a:spcPct val="20000"/>
              </a:spcBef>
              <a:spcAft>
                <a:spcPct val="20000"/>
              </a:spcAft>
              <a:buSzPct val="70000"/>
              <a:buFontTx/>
              <a:buBlip>
                <a:blip r:embed="rId2"/>
              </a:buBlip>
            </a:pPr>
            <a:r>
              <a:rPr lang="ko-KR" altLang="en-US" sz="1400" dirty="0" smtClean="0">
                <a:latin typeface="+mn-ea"/>
                <a:ea typeface="+mn-ea"/>
              </a:rPr>
              <a:t>독일 </a:t>
            </a:r>
            <a:r>
              <a:rPr lang="ko-KR" altLang="en-US" sz="1400" dirty="0" err="1" smtClean="0">
                <a:latin typeface="+mn-ea"/>
                <a:ea typeface="+mn-ea"/>
              </a:rPr>
              <a:t>뮌헨시에서는</a:t>
            </a:r>
            <a:r>
              <a:rPr lang="ko-KR" altLang="en-US" sz="1400" dirty="0" smtClean="0">
                <a:latin typeface="+mn-ea"/>
                <a:ea typeface="+mn-ea"/>
              </a:rPr>
              <a:t> 산하 </a:t>
            </a:r>
            <a:r>
              <a:rPr lang="en-US" altLang="ko-KR" sz="1400" dirty="0">
                <a:latin typeface="+mn-ea"/>
                <a:ea typeface="+mn-ea"/>
              </a:rPr>
              <a:t>51</a:t>
            </a:r>
            <a:r>
              <a:rPr lang="ko-KR" altLang="en-US" sz="1400" dirty="0">
                <a:latin typeface="+mn-ea"/>
                <a:ea typeface="+mn-ea"/>
              </a:rPr>
              <a:t>개 </a:t>
            </a:r>
            <a:r>
              <a:rPr lang="ko-KR" altLang="en-US" sz="1400" dirty="0" smtClean="0">
                <a:latin typeface="+mn-ea"/>
                <a:ea typeface="+mn-ea"/>
              </a:rPr>
              <a:t>공공기관의 </a:t>
            </a:r>
            <a:r>
              <a:rPr lang="ko-KR" altLang="en-US" sz="1400" dirty="0">
                <a:latin typeface="+mn-ea"/>
                <a:ea typeface="+mn-ea"/>
              </a:rPr>
              <a:t>업무시스템과 </a:t>
            </a:r>
            <a:r>
              <a:rPr lang="ko-KR" altLang="en-US" sz="1400" dirty="0" smtClean="0">
                <a:latin typeface="+mn-ea"/>
                <a:ea typeface="+mn-ea"/>
              </a:rPr>
              <a:t>공공정보 </a:t>
            </a:r>
            <a:r>
              <a:rPr lang="ko-KR" altLang="en-US" sz="1400" dirty="0" err="1" smtClean="0">
                <a:latin typeface="+mn-ea"/>
                <a:ea typeface="+mn-ea"/>
              </a:rPr>
              <a:t>파일시스템등을</a:t>
            </a:r>
            <a:r>
              <a:rPr lang="ko-KR" altLang="en-US" sz="1400" dirty="0" smtClean="0">
                <a:latin typeface="+mn-ea"/>
                <a:ea typeface="+mn-ea"/>
              </a:rPr>
              <a:t> 위한 </a:t>
            </a:r>
            <a:r>
              <a:rPr lang="en-US" altLang="ko-KR" sz="1400" dirty="0" smtClean="0">
                <a:solidFill>
                  <a:srgbClr val="FF0000"/>
                </a:solidFill>
                <a:latin typeface="+mn-ea"/>
                <a:ea typeface="+mn-ea"/>
              </a:rPr>
              <a:t>12,000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대의 데스크톱 </a:t>
            </a:r>
            <a:r>
              <a:rPr lang="en-US" altLang="ko-KR" sz="1400" dirty="0" smtClean="0">
                <a:solidFill>
                  <a:srgbClr val="FF0000"/>
                </a:solidFill>
                <a:latin typeface="+mn-ea"/>
                <a:ea typeface="+mn-ea"/>
              </a:rPr>
              <a:t>PC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의 운영체제를 윈도우에서 공개</a:t>
            </a:r>
            <a:r>
              <a:rPr lang="en-US" altLang="ko-KR" sz="1400" dirty="0" smtClean="0">
                <a:solidFill>
                  <a:srgbClr val="FF0000"/>
                </a:solidFill>
                <a:latin typeface="+mn-ea"/>
                <a:ea typeface="+mn-ea"/>
              </a:rPr>
              <a:t>SW </a:t>
            </a:r>
            <a:r>
              <a:rPr lang="ko-KR" altLang="en-US" sz="1400" dirty="0" err="1" smtClean="0">
                <a:solidFill>
                  <a:srgbClr val="FF0000"/>
                </a:solidFill>
                <a:latin typeface="+mn-ea"/>
                <a:ea typeface="+mn-ea"/>
              </a:rPr>
              <a:t>리눅스로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 전환</a:t>
            </a:r>
            <a:endParaRPr lang="en-US" altLang="ko-KR" sz="14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166688" indent="-166688">
              <a:spcBef>
                <a:spcPct val="20000"/>
              </a:spcBef>
              <a:spcAft>
                <a:spcPct val="20000"/>
              </a:spcAft>
              <a:buSzPct val="70000"/>
              <a:buFontTx/>
              <a:buBlip>
                <a:blip r:embed="rId2"/>
              </a:buBlip>
            </a:pPr>
            <a:r>
              <a:rPr lang="en-US" altLang="ko-KR" sz="1400" dirty="0" smtClean="0">
                <a:latin typeface="+mn-ea"/>
                <a:ea typeface="+mn-ea"/>
              </a:rPr>
              <a:t>12,000</a:t>
            </a:r>
            <a:r>
              <a:rPr lang="ko-KR" altLang="en-US" sz="1400" dirty="0" smtClean="0">
                <a:latin typeface="+mn-ea"/>
                <a:ea typeface="+mn-ea"/>
              </a:rPr>
              <a:t>대의 데스크톱 </a:t>
            </a:r>
            <a:r>
              <a:rPr lang="en-US" altLang="ko-KR" sz="1400" dirty="0" smtClean="0">
                <a:latin typeface="+mn-ea"/>
                <a:ea typeface="+mn-ea"/>
              </a:rPr>
              <a:t>PC</a:t>
            </a:r>
            <a:r>
              <a:rPr lang="ko-KR" altLang="en-US" sz="1400" dirty="0" smtClean="0">
                <a:latin typeface="+mn-ea"/>
                <a:ea typeface="+mn-ea"/>
              </a:rPr>
              <a:t>를 전환하여 </a:t>
            </a:r>
            <a:r>
              <a:rPr lang="en-US" altLang="ko-KR" sz="1400" dirty="0" smtClean="0">
                <a:latin typeface="+mn-ea"/>
                <a:ea typeface="+mn-ea"/>
              </a:rPr>
              <a:t>MS</a:t>
            </a:r>
            <a:r>
              <a:rPr lang="ko-KR" altLang="en-US" sz="1400" dirty="0" smtClean="0">
                <a:latin typeface="+mn-ea"/>
                <a:ea typeface="+mn-ea"/>
              </a:rPr>
              <a:t>등의 특정 회사 및 솔루션에 대한 종속성을 극복하고 연간 </a:t>
            </a:r>
            <a:r>
              <a:rPr lang="en-US" altLang="ko-KR" sz="1400" dirty="0" smtClean="0">
                <a:latin typeface="+mn-ea"/>
                <a:ea typeface="+mn-ea"/>
              </a:rPr>
              <a:t>130</a:t>
            </a:r>
            <a:r>
              <a:rPr lang="ko-KR" altLang="en-US" sz="1400" dirty="0" err="1" smtClean="0">
                <a:latin typeface="+mn-ea"/>
                <a:ea typeface="+mn-ea"/>
              </a:rPr>
              <a:t>억원이</a:t>
            </a:r>
            <a:r>
              <a:rPr lang="ko-KR" altLang="en-US" sz="1400" dirty="0" smtClean="0">
                <a:latin typeface="+mn-ea"/>
                <a:ea typeface="+mn-ea"/>
              </a:rPr>
              <a:t> 넘는 예산절감을 이루었음 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10" name="Rectangle 174"/>
          <p:cNvSpPr>
            <a:spLocks noChangeArrowheads="1"/>
          </p:cNvSpPr>
          <p:nvPr/>
        </p:nvSpPr>
        <p:spPr bwMode="auto">
          <a:xfrm>
            <a:off x="4676775" y="3932461"/>
            <a:ext cx="3854450" cy="2076450"/>
          </a:xfrm>
          <a:prstGeom prst="rect">
            <a:avLst/>
          </a:prstGeom>
          <a:noFill/>
          <a:ln w="25400">
            <a:solidFill>
              <a:srgbClr val="457BCB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600">
              <a:latin typeface="+mn-ea"/>
              <a:ea typeface="+mn-ea"/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4786313" y="4186461"/>
            <a:ext cx="3654425" cy="15619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6688" indent="-166688">
              <a:spcBef>
                <a:spcPct val="20000"/>
              </a:spcBef>
              <a:spcAft>
                <a:spcPct val="20000"/>
              </a:spcAft>
              <a:buSzPct val="70000"/>
              <a:buFontTx/>
              <a:buBlip>
                <a:blip r:embed="rId2"/>
              </a:buBlip>
            </a:pPr>
            <a:r>
              <a:rPr lang="ko-KR" altLang="en-US" sz="1400" dirty="0">
                <a:latin typeface="+mn-ea"/>
                <a:ea typeface="+mn-ea"/>
              </a:rPr>
              <a:t>러시아 정부는 </a:t>
            </a:r>
            <a:r>
              <a:rPr lang="ko-KR" altLang="en-US" sz="1400" dirty="0" err="1">
                <a:latin typeface="+mn-ea"/>
                <a:ea typeface="+mn-ea"/>
              </a:rPr>
              <a:t>오픈소스</a:t>
            </a:r>
            <a:r>
              <a:rPr lang="ko-KR" altLang="en-US" sz="1400" dirty="0">
                <a:latin typeface="+mn-ea"/>
                <a:ea typeface="+mn-ea"/>
              </a:rPr>
              <a:t> 문서 포맷을 국가 표준 문서 규격으로 채택</a:t>
            </a:r>
          </a:p>
          <a:p>
            <a:pPr marL="166688" indent="-166688">
              <a:spcBef>
                <a:spcPct val="20000"/>
              </a:spcBef>
              <a:spcAft>
                <a:spcPct val="20000"/>
              </a:spcAft>
              <a:buSzPct val="70000"/>
              <a:buFontTx/>
              <a:buBlip>
                <a:blip r:embed="rId2"/>
              </a:buBlip>
            </a:pP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</a:rPr>
              <a:t>2015</a:t>
            </a:r>
            <a:r>
              <a:rPr lang="ko-KR" altLang="en-US" sz="1400" dirty="0">
                <a:solidFill>
                  <a:srgbClr val="FF0000"/>
                </a:solidFill>
                <a:latin typeface="+mn-ea"/>
                <a:ea typeface="+mn-ea"/>
              </a:rPr>
              <a:t>년까지 정부 행정 시스템에 공개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</a:rPr>
              <a:t>SW</a:t>
            </a:r>
            <a:r>
              <a:rPr lang="ko-KR" altLang="en-US" sz="1400" dirty="0">
                <a:solidFill>
                  <a:srgbClr val="FF0000"/>
                </a:solidFill>
                <a:latin typeface="+mn-ea"/>
                <a:ea typeface="+mn-ea"/>
              </a:rPr>
              <a:t>를 적용하기로 결정함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1400" dirty="0" err="1">
                <a:solidFill>
                  <a:srgbClr val="FF0000"/>
                </a:solidFill>
                <a:latin typeface="+mn-ea"/>
                <a:ea typeface="+mn-ea"/>
              </a:rPr>
              <a:t>블라디미르</a:t>
            </a:r>
            <a:r>
              <a:rPr lang="ko-KR" altLang="en-US" sz="14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+mn-ea"/>
                <a:ea typeface="+mn-ea"/>
              </a:rPr>
              <a:t>푸틴</a:t>
            </a:r>
            <a:r>
              <a:rPr lang="ko-KR" altLang="en-US" sz="1400" dirty="0">
                <a:solidFill>
                  <a:srgbClr val="FF0000"/>
                </a:solidFill>
                <a:latin typeface="+mn-ea"/>
                <a:ea typeface="+mn-ea"/>
              </a:rPr>
              <a:t> 러시아 총리 승인 계획안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</a:p>
          <a:p>
            <a:pPr marL="166688" indent="-166688">
              <a:spcBef>
                <a:spcPct val="20000"/>
              </a:spcBef>
              <a:spcAft>
                <a:spcPct val="20000"/>
              </a:spcAft>
              <a:buSzPct val="70000"/>
            </a:pPr>
            <a:r>
              <a:rPr lang="ko-KR" altLang="en-US" sz="1050" dirty="0">
                <a:latin typeface="+mn-ea"/>
                <a:ea typeface="+mn-ea"/>
              </a:rPr>
              <a:t>     </a:t>
            </a:r>
            <a:r>
              <a:rPr lang="en-US" altLang="ko-KR" sz="1050" dirty="0">
                <a:latin typeface="+mn-ea"/>
                <a:ea typeface="+mn-ea"/>
              </a:rPr>
              <a:t>- 2015</a:t>
            </a:r>
            <a:r>
              <a:rPr lang="ko-KR" altLang="en-US" sz="1050" dirty="0">
                <a:latin typeface="+mn-ea"/>
                <a:ea typeface="+mn-ea"/>
              </a:rPr>
              <a:t>년까지 향후 </a:t>
            </a:r>
            <a:r>
              <a:rPr lang="en-US" altLang="ko-KR" sz="1050" dirty="0">
                <a:latin typeface="+mn-ea"/>
                <a:ea typeface="+mn-ea"/>
              </a:rPr>
              <a:t>5</a:t>
            </a:r>
            <a:r>
              <a:rPr lang="ko-KR" altLang="en-US" sz="1050" dirty="0">
                <a:latin typeface="+mn-ea"/>
                <a:ea typeface="+mn-ea"/>
              </a:rPr>
              <a:t>년간 연방 대표단체와 공공기관 </a:t>
            </a:r>
            <a:r>
              <a:rPr lang="ko-KR" altLang="en-US" sz="1050" dirty="0" smtClean="0">
                <a:latin typeface="+mn-ea"/>
                <a:ea typeface="+mn-ea"/>
              </a:rPr>
              <a:t>등이 독점적</a:t>
            </a:r>
            <a:r>
              <a:rPr lang="en-US" altLang="ko-KR" sz="1050" dirty="0">
                <a:latin typeface="+mn-ea"/>
                <a:ea typeface="+mn-ea"/>
              </a:rPr>
              <a:t>SW</a:t>
            </a:r>
            <a:r>
              <a:rPr lang="ko-KR" altLang="en-US" sz="1050" dirty="0">
                <a:latin typeface="+mn-ea"/>
                <a:ea typeface="+mn-ea"/>
              </a:rPr>
              <a:t>의 사용을 중단 등의 내용 포함</a:t>
            </a:r>
            <a:endParaRPr lang="en-US" altLang="ko-KR" sz="1050" dirty="0">
              <a:latin typeface="+mn-ea"/>
              <a:ea typeface="+mn-ea"/>
            </a:endParaRPr>
          </a:p>
        </p:txBody>
      </p:sp>
      <p:grpSp>
        <p:nvGrpSpPr>
          <p:cNvPr id="12" name="Group 10"/>
          <p:cNvGrpSpPr>
            <a:grpSpLocks/>
          </p:cNvGrpSpPr>
          <p:nvPr/>
        </p:nvGrpSpPr>
        <p:grpSpPr bwMode="auto">
          <a:xfrm flipH="1">
            <a:off x="593725" y="1052736"/>
            <a:ext cx="3886200" cy="449263"/>
            <a:chOff x="2949" y="1072"/>
            <a:chExt cx="2653" cy="211"/>
          </a:xfrm>
        </p:grpSpPr>
        <p:pic>
          <p:nvPicPr>
            <p:cNvPr id="13" name="Picture 11" descr="bar2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14000" contrast="-4000"/>
            </a:blip>
            <a:srcRect/>
            <a:stretch>
              <a:fillRect/>
            </a:stretch>
          </p:blipFill>
          <p:spPr bwMode="auto">
            <a:xfrm>
              <a:off x="2949" y="1072"/>
              <a:ext cx="136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2" descr="bar2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14000" contrast="-4000"/>
            </a:blip>
            <a:srcRect/>
            <a:stretch>
              <a:fillRect/>
            </a:stretch>
          </p:blipFill>
          <p:spPr bwMode="auto">
            <a:xfrm>
              <a:off x="4239" y="1072"/>
              <a:ext cx="136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3" descr="bar2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14000" contrast="-4000"/>
            </a:blip>
            <a:srcRect l="20836" r="20909"/>
            <a:stretch>
              <a:fillRect/>
            </a:stretch>
          </p:blipFill>
          <p:spPr bwMode="auto">
            <a:xfrm>
              <a:off x="3832" y="1072"/>
              <a:ext cx="79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6" name="Picture 44" descr="영국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100" y="1094011"/>
            <a:ext cx="576263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2065338" y="1052736"/>
            <a:ext cx="80021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9999"/>
            </a:prstShdw>
          </a:effectLst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+mn-ea"/>
                <a:ea typeface="+mn-ea"/>
              </a:rPr>
              <a:t>영국</a:t>
            </a:r>
          </a:p>
        </p:txBody>
      </p:sp>
      <p:grpSp>
        <p:nvGrpSpPr>
          <p:cNvPr id="18" name="Group 10"/>
          <p:cNvGrpSpPr>
            <a:grpSpLocks/>
          </p:cNvGrpSpPr>
          <p:nvPr/>
        </p:nvGrpSpPr>
        <p:grpSpPr bwMode="auto">
          <a:xfrm flipH="1">
            <a:off x="4660900" y="1052736"/>
            <a:ext cx="3886200" cy="449263"/>
            <a:chOff x="2949" y="1072"/>
            <a:chExt cx="2653" cy="211"/>
          </a:xfrm>
        </p:grpSpPr>
        <p:pic>
          <p:nvPicPr>
            <p:cNvPr id="19" name="Picture 11" descr="bar2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14000" contrast="-4000"/>
            </a:blip>
            <a:srcRect/>
            <a:stretch>
              <a:fillRect/>
            </a:stretch>
          </p:blipFill>
          <p:spPr bwMode="auto">
            <a:xfrm>
              <a:off x="2949" y="1072"/>
              <a:ext cx="136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12" descr="bar2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14000" contrast="-4000"/>
            </a:blip>
            <a:srcRect/>
            <a:stretch>
              <a:fillRect/>
            </a:stretch>
          </p:blipFill>
          <p:spPr bwMode="auto">
            <a:xfrm>
              <a:off x="4239" y="1072"/>
              <a:ext cx="136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13" descr="bar2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14000" contrast="-4000"/>
            </a:blip>
            <a:srcRect l="20836" r="20909"/>
            <a:stretch>
              <a:fillRect/>
            </a:stretch>
          </p:blipFill>
          <p:spPr bwMode="auto">
            <a:xfrm>
              <a:off x="3832" y="1072"/>
              <a:ext cx="79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6132513" y="1052736"/>
            <a:ext cx="80021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9999"/>
            </a:prstShdw>
          </a:effectLst>
        </p:spPr>
        <p:txBody>
          <a:bodyPr wrap="none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  <a:latin typeface="+mn-ea"/>
                <a:ea typeface="+mn-ea"/>
              </a:rPr>
              <a:t>호주</a:t>
            </a:r>
          </a:p>
        </p:txBody>
      </p:sp>
      <p:pic>
        <p:nvPicPr>
          <p:cNvPr id="23" name="Picture 55" descr="호주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48213" y="1108299"/>
            <a:ext cx="576262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" name="Group 10"/>
          <p:cNvGrpSpPr>
            <a:grpSpLocks/>
          </p:cNvGrpSpPr>
          <p:nvPr/>
        </p:nvGrpSpPr>
        <p:grpSpPr bwMode="auto">
          <a:xfrm flipH="1">
            <a:off x="588963" y="3567336"/>
            <a:ext cx="3886200" cy="449263"/>
            <a:chOff x="2949" y="1072"/>
            <a:chExt cx="2653" cy="211"/>
          </a:xfrm>
        </p:grpSpPr>
        <p:pic>
          <p:nvPicPr>
            <p:cNvPr id="25" name="Picture 11" descr="bar2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14000" contrast="-4000"/>
            </a:blip>
            <a:srcRect/>
            <a:stretch>
              <a:fillRect/>
            </a:stretch>
          </p:blipFill>
          <p:spPr bwMode="auto">
            <a:xfrm>
              <a:off x="2949" y="1072"/>
              <a:ext cx="136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12" descr="bar2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14000" contrast="-4000"/>
            </a:blip>
            <a:srcRect/>
            <a:stretch>
              <a:fillRect/>
            </a:stretch>
          </p:blipFill>
          <p:spPr bwMode="auto">
            <a:xfrm>
              <a:off x="4239" y="1072"/>
              <a:ext cx="136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13" descr="bar2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14000" contrast="-4000"/>
            </a:blip>
            <a:srcRect l="20836" r="20909"/>
            <a:stretch>
              <a:fillRect/>
            </a:stretch>
          </p:blipFill>
          <p:spPr bwMode="auto">
            <a:xfrm>
              <a:off x="3832" y="1072"/>
              <a:ext cx="79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8" name="Text Box 14"/>
          <p:cNvSpPr txBox="1">
            <a:spLocks noChangeArrowheads="1"/>
          </p:cNvSpPr>
          <p:nvPr/>
        </p:nvSpPr>
        <p:spPr bwMode="auto">
          <a:xfrm>
            <a:off x="2065338" y="3573686"/>
            <a:ext cx="80021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9999"/>
            </a:prstShdw>
          </a:effectLst>
        </p:spPr>
        <p:txBody>
          <a:bodyPr wrap="none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+mn-ea"/>
                <a:ea typeface="+mn-ea"/>
              </a:rPr>
              <a:t>독일</a:t>
            </a:r>
            <a:endParaRPr lang="en-US" altLang="ko-KR" sz="2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29" name="Group 10"/>
          <p:cNvGrpSpPr>
            <a:grpSpLocks/>
          </p:cNvGrpSpPr>
          <p:nvPr/>
        </p:nvGrpSpPr>
        <p:grpSpPr bwMode="auto">
          <a:xfrm flipH="1">
            <a:off x="4659313" y="3572099"/>
            <a:ext cx="3886200" cy="450850"/>
            <a:chOff x="2949" y="1072"/>
            <a:chExt cx="2653" cy="211"/>
          </a:xfrm>
        </p:grpSpPr>
        <p:pic>
          <p:nvPicPr>
            <p:cNvPr id="30" name="Picture 11" descr="bar2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14000" contrast="-4000"/>
            </a:blip>
            <a:srcRect/>
            <a:stretch>
              <a:fillRect/>
            </a:stretch>
          </p:blipFill>
          <p:spPr bwMode="auto">
            <a:xfrm>
              <a:off x="2949" y="1072"/>
              <a:ext cx="136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12" descr="bar2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14000" contrast="-4000"/>
            </a:blip>
            <a:srcRect/>
            <a:stretch>
              <a:fillRect/>
            </a:stretch>
          </p:blipFill>
          <p:spPr bwMode="auto">
            <a:xfrm>
              <a:off x="4239" y="1072"/>
              <a:ext cx="136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13" descr="bar2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14000" contrast="-4000"/>
            </a:blip>
            <a:srcRect l="20836" r="20909"/>
            <a:stretch>
              <a:fillRect/>
            </a:stretch>
          </p:blipFill>
          <p:spPr bwMode="auto">
            <a:xfrm>
              <a:off x="3832" y="1072"/>
              <a:ext cx="79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3" name="Text Box 14"/>
          <p:cNvSpPr txBox="1">
            <a:spLocks noChangeArrowheads="1"/>
          </p:cNvSpPr>
          <p:nvPr/>
        </p:nvSpPr>
        <p:spPr bwMode="auto">
          <a:xfrm>
            <a:off x="6132513" y="3573686"/>
            <a:ext cx="110799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9999"/>
            </a:prstShdw>
          </a:effectLst>
        </p:spPr>
        <p:txBody>
          <a:bodyPr wrap="none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  <a:latin typeface="+mn-ea"/>
                <a:ea typeface="+mn-ea"/>
              </a:rPr>
              <a:t>러시아</a:t>
            </a:r>
          </a:p>
        </p:txBody>
      </p:sp>
      <p:pic>
        <p:nvPicPr>
          <p:cNvPr id="34" name="Picture 43" descr="러시아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54563" y="3619724"/>
            <a:ext cx="53975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72" y="3610630"/>
            <a:ext cx="546100" cy="384849"/>
          </a:xfrm>
          <a:prstGeom prst="rect">
            <a:avLst/>
          </a:prstGeo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서경대학교 컴퓨터과학과 전공역량강화프로그램 이지영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6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2879</TotalTime>
  <Words>1549</Words>
  <Application>Microsoft Office PowerPoint</Application>
  <PresentationFormat>화면 슬라이드 쇼(4:3)</PresentationFormat>
  <Paragraphs>252</Paragraphs>
  <Slides>44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5" baseType="lpstr">
      <vt:lpstr>마스터</vt:lpstr>
      <vt:lpstr>컴퓨터과학과-전공심화프로그램  2017.2학기</vt:lpstr>
      <vt:lpstr>컴퓨터과학과-전공심화프로그램</vt:lpstr>
      <vt:lpstr>1. 오픈소스 개요 : 1) 개념</vt:lpstr>
      <vt:lpstr>1. 오픈소스 개요 : 1) 개념</vt:lpstr>
      <vt:lpstr>1. 오픈소스 개요 : 2) 가치</vt:lpstr>
      <vt:lpstr>1. 오픈소스 개요 : 2) 가치</vt:lpstr>
      <vt:lpstr>1. 오픈소스 개요 : 2) 가치</vt:lpstr>
      <vt:lpstr>1. 오픈소스 개요 : 2) 가치</vt:lpstr>
      <vt:lpstr>1. 오픈소스 개요 : 3) 해외 정책 동향</vt:lpstr>
      <vt:lpstr>1. 오픈소스 개요 : 4) 국내 정책 동향 - 기획재정부</vt:lpstr>
      <vt:lpstr>1. 오픈소스 개요 : 4) 국내 정책 동향 - 미래창조과학부</vt:lpstr>
      <vt:lpstr>2. 오픈소스 플랫폼</vt:lpstr>
      <vt:lpstr>2. 오픈소스 플랫폼</vt:lpstr>
      <vt:lpstr>2. 오픈소스 플랫폼</vt:lpstr>
      <vt:lpstr>3. 오픈소스 적용 사례</vt:lpstr>
      <vt:lpstr>3. 오픈소스 적용 사례 - 카카오톡</vt:lpstr>
      <vt:lpstr>3. 오픈소스 적용 사례 - 페이스북</vt:lpstr>
      <vt:lpstr>3. 오픈소스 적용 사례 - Chrom</vt:lpstr>
      <vt:lpstr>3. 오픈소스 적용 사례 – 오픈소스 저장소</vt:lpstr>
      <vt:lpstr>4. 오픈소스 지원사업</vt:lpstr>
      <vt:lpstr>4. 오픈소스 지원사업 - 개발자센터</vt:lpstr>
      <vt:lpstr>4. 오픈소스 지원사업 – 공개SW 개발자대회</vt:lpstr>
      <vt:lpstr>5. 오픈소스 SW 개발 구상</vt:lpstr>
      <vt:lpstr>5. 오픈소스 SW 개발 제안서 쓰기 </vt:lpstr>
      <vt:lpstr>컴퓨터과학과-전공심화프로그램</vt:lpstr>
      <vt:lpstr>1. GitHub 이해</vt:lpstr>
      <vt:lpstr>1. GitHub 이해</vt:lpstr>
      <vt:lpstr>1. GitHub 이해</vt:lpstr>
      <vt:lpstr>2. GitHub 시작하기</vt:lpstr>
      <vt:lpstr>2. GitHub 시작하기</vt:lpstr>
      <vt:lpstr>3. GitHub 프로젝트 보기</vt:lpstr>
      <vt:lpstr>3. GitHub 프로젝트 보기</vt:lpstr>
      <vt:lpstr>3. GitHub 프로젝트 보기</vt:lpstr>
      <vt:lpstr>3. GitHub 프로젝트 보기</vt:lpstr>
      <vt:lpstr>4. GitHub 리포지토리 생성하기</vt:lpstr>
      <vt:lpstr>4. GitHub 리포지토리 생성하기</vt:lpstr>
      <vt:lpstr>4. GitHub 리포지토리 생성하기</vt:lpstr>
      <vt:lpstr>4. GitHub 리포지토리 생성하기</vt:lpstr>
      <vt:lpstr>5. GitHub 사용하기 </vt:lpstr>
      <vt:lpstr>5. GitHub 사용하기 </vt:lpstr>
      <vt:lpstr>5. GitHub 사용하기 </vt:lpstr>
      <vt:lpstr>5. GitHub 사용하기 </vt:lpstr>
      <vt:lpstr>5. GitHub 사용하기 </vt:lpstr>
      <vt:lpstr>5. GitHub 사용하기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J.Ann LEE</cp:lastModifiedBy>
  <cp:revision>290</cp:revision>
  <dcterms:created xsi:type="dcterms:W3CDTF">2011-01-05T15:14:06Z</dcterms:created>
  <dcterms:modified xsi:type="dcterms:W3CDTF">2017-09-07T22:30:52Z</dcterms:modified>
</cp:coreProperties>
</file>